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75" r:id="rId2"/>
    <p:sldId id="256" r:id="rId3"/>
    <p:sldId id="274" r:id="rId4"/>
    <p:sldId id="280" r:id="rId5"/>
    <p:sldId id="276" r:id="rId6"/>
    <p:sldId id="278" r:id="rId7"/>
    <p:sldId id="279" r:id="rId8"/>
    <p:sldId id="259" r:id="rId9"/>
    <p:sldId id="281" r:id="rId10"/>
    <p:sldId id="282" r:id="rId11"/>
    <p:sldId id="271" r:id="rId12"/>
    <p:sldId id="258" r:id="rId13"/>
    <p:sldId id="268" r:id="rId14"/>
    <p:sldId id="284" r:id="rId15"/>
    <p:sldId id="273" r:id="rId16"/>
    <p:sldId id="283" r:id="rId17"/>
    <p:sldId id="277"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2635"/>
    <p:restoredTop sz="95897"/>
  </p:normalViewPr>
  <p:slideViewPr>
    <p:cSldViewPr snapToGrid="0">
      <p:cViewPr varScale="1">
        <p:scale>
          <a:sx n="81" d="100"/>
          <a:sy n="81" d="100"/>
        </p:scale>
        <p:origin x="192" y="7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2237072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445415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28670442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AD8DD776-B525-BE49-B687-56AA7CC2035A}" type="datetimeFigureOut">
              <a:rPr lang="en-US" smtClean="0"/>
              <a:t>9/25/25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3049282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AD8DD776-B525-BE49-B687-56AA7CC2035A}" type="datetimeFigureOut">
              <a:rPr lang="en-US" smtClean="0"/>
              <a:t>9/25/25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940649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AD8DD776-B525-BE49-B687-56AA7CC2035A}" type="datetimeFigureOut">
              <a:rPr lang="en-US" smtClean="0"/>
              <a:t>9/25/25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988743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8DD776-B525-BE49-B687-56AA7CC2035A}" type="datetimeFigureOut">
              <a:rPr lang="en-US" smtClean="0"/>
              <a:t>9/25/25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2994330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D8DD776-B525-BE49-B687-56AA7CC2035A}" type="datetimeFigureOut">
              <a:rPr lang="en-US" smtClean="0"/>
              <a:t>9/25/25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7823667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AD8DD776-B525-BE49-B687-56AA7CC2035A}" type="datetimeFigureOut">
              <a:rPr lang="en-US" smtClean="0"/>
              <a:t>9/25/25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002538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28982890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2943056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3695946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11984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24322086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10967513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D8DD776-B525-BE49-B687-56AA7CC2035A}" type="datetimeFigureOut">
              <a:rPr lang="en-US" smtClean="0"/>
              <a:t>9/25/25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7623B0-7CFB-8342-93EB-6056E78952F5}" type="slidenum">
              <a:rPr lang="en-US" smtClean="0"/>
              <a:t>‹#›</a:t>
            </a:fld>
            <a:endParaRPr lang="en-US"/>
          </a:p>
        </p:txBody>
      </p:sp>
    </p:spTree>
    <p:extLst>
      <p:ext uri="{BB962C8B-B14F-4D97-AF65-F5344CB8AC3E}">
        <p14:creationId xmlns:p14="http://schemas.microsoft.com/office/powerpoint/2010/main" val="972043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D8DD776-B525-BE49-B687-56AA7CC2035A}" type="datetimeFigureOut">
              <a:rPr lang="en-US" smtClean="0"/>
              <a:t>9/25/25</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D7623B0-7CFB-8342-93EB-6056E78952F5}" type="slidenum">
              <a:rPr lang="en-US" smtClean="0"/>
              <a:t>‹#›</a:t>
            </a:fld>
            <a:endParaRPr lang="en-US"/>
          </a:p>
        </p:txBody>
      </p:sp>
    </p:spTree>
    <p:extLst>
      <p:ext uri="{BB962C8B-B14F-4D97-AF65-F5344CB8AC3E}">
        <p14:creationId xmlns:p14="http://schemas.microsoft.com/office/powerpoint/2010/main" val="20400334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ER03ZimX8Pc?feature=oembed"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59917-92EA-D8F4-0D84-B074D2448766}"/>
              </a:ext>
            </a:extLst>
          </p:cNvPr>
          <p:cNvSpPr>
            <a:spLocks noGrp="1"/>
          </p:cNvSpPr>
          <p:nvPr>
            <p:ph type="title"/>
          </p:nvPr>
        </p:nvSpPr>
        <p:spPr/>
        <p:txBody>
          <a:bodyPr>
            <a:normAutofit fontScale="90000"/>
          </a:bodyPr>
          <a:lstStyle/>
          <a:p>
            <a:pPr fontAlgn="base"/>
            <a:r>
              <a:rPr lang="en-GB" dirty="0"/>
              <a:t>“It is not enough to simply teach pupils to read; </a:t>
            </a:r>
            <a:r>
              <a:rPr lang="en-GB"/>
              <a:t>we have to </a:t>
            </a:r>
            <a:r>
              <a:rPr lang="en-GB" dirty="0"/>
              <a:t>give them something worth reading.  Something that will stretch their imaginations.  Something that will help them make sense of their own lives and encourage them to reach out toward people whose lives are quite different from their own.”</a:t>
            </a:r>
            <a:br>
              <a:rPr lang="en-GB" dirty="0"/>
            </a:br>
            <a:br>
              <a:rPr lang="en-GB" dirty="0"/>
            </a:br>
            <a:r>
              <a:rPr lang="en-GB" dirty="0"/>
              <a:t>– Katherine Paterson</a:t>
            </a:r>
            <a:br>
              <a:rPr lang="en-GB" dirty="0"/>
            </a:br>
            <a:br>
              <a:rPr lang="en-GB" dirty="0"/>
            </a:br>
            <a:br>
              <a:rPr lang="en-GB" dirty="0"/>
            </a:br>
            <a:endParaRPr lang="en-US" dirty="0"/>
          </a:p>
        </p:txBody>
      </p:sp>
    </p:spTree>
    <p:extLst>
      <p:ext uri="{BB962C8B-B14F-4D97-AF65-F5344CB8AC3E}">
        <p14:creationId xmlns:p14="http://schemas.microsoft.com/office/powerpoint/2010/main" val="3284948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AA4A705-ED48-EFBE-EFA8-1EBF06ECA590}"/>
              </a:ext>
            </a:extLst>
          </p:cNvPr>
          <p:cNvSpPr>
            <a:spLocks noGrp="1"/>
          </p:cNvSpPr>
          <p:nvPr>
            <p:ph type="ctrTitle"/>
          </p:nvPr>
        </p:nvSpPr>
        <p:spPr>
          <a:xfrm>
            <a:off x="664945" y="1662478"/>
            <a:ext cx="5431055" cy="2875534"/>
          </a:xfrm>
        </p:spPr>
        <p:txBody>
          <a:bodyPr>
            <a:normAutofit/>
          </a:bodyPr>
          <a:lstStyle/>
          <a:p>
            <a:pPr algn="ctr"/>
            <a:r>
              <a:rPr lang="en-US" dirty="0"/>
              <a:t>Reading in EYFS- Parent workshop</a:t>
            </a:r>
            <a:br>
              <a:rPr lang="en-US" dirty="0"/>
            </a:br>
            <a:r>
              <a:rPr lang="en-US" dirty="0"/>
              <a:t>25.9.25</a:t>
            </a:r>
          </a:p>
        </p:txBody>
      </p:sp>
      <p:pic>
        <p:nvPicPr>
          <p:cNvPr id="3074" name="Picture 2" descr="Whitecote Primary School | Leeds">
            <a:extLst>
              <a:ext uri="{FF2B5EF4-FFF2-40B4-BE49-F238E27FC236}">
                <a16:creationId xmlns:a16="http://schemas.microsoft.com/office/drawing/2014/main" id="{C0928554-0843-04E4-CFF8-93664154235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6000" y="1788693"/>
            <a:ext cx="3280613" cy="3280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4158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93215D2-FEFE-588F-8E2C-F61C60595536}"/>
              </a:ext>
            </a:extLst>
          </p:cNvPr>
          <p:cNvSpPr/>
          <p:nvPr/>
        </p:nvSpPr>
        <p:spPr>
          <a:xfrm>
            <a:off x="677334" y="3443288"/>
            <a:ext cx="8323791" cy="75723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7" name="Rectangle 6">
            <a:extLst>
              <a:ext uri="{FF2B5EF4-FFF2-40B4-BE49-F238E27FC236}">
                <a16:creationId xmlns:a16="http://schemas.microsoft.com/office/drawing/2014/main" id="{66C6A1E7-BE82-2412-8434-D135DCDA3EE0}"/>
              </a:ext>
            </a:extLst>
          </p:cNvPr>
          <p:cNvSpPr/>
          <p:nvPr/>
        </p:nvSpPr>
        <p:spPr>
          <a:xfrm>
            <a:off x="677334" y="2524601"/>
            <a:ext cx="8323791" cy="757237"/>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6" name="Rectangle 5">
            <a:extLst>
              <a:ext uri="{FF2B5EF4-FFF2-40B4-BE49-F238E27FC236}">
                <a16:creationId xmlns:a16="http://schemas.microsoft.com/office/drawing/2014/main" id="{2EA206BD-58AA-F0BB-10A0-DE3B00F522F7}"/>
              </a:ext>
            </a:extLst>
          </p:cNvPr>
          <p:cNvSpPr/>
          <p:nvPr/>
        </p:nvSpPr>
        <p:spPr>
          <a:xfrm>
            <a:off x="677334" y="1507331"/>
            <a:ext cx="8323791" cy="8815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6E908738-3F4D-54B4-E06A-DD4E0385703C}"/>
              </a:ext>
            </a:extLst>
          </p:cNvPr>
          <p:cNvSpPr>
            <a:spLocks noGrp="1"/>
          </p:cNvSpPr>
          <p:nvPr>
            <p:ph type="title"/>
          </p:nvPr>
        </p:nvSpPr>
        <p:spPr>
          <a:xfrm>
            <a:off x="677334" y="609600"/>
            <a:ext cx="8596668" cy="762000"/>
          </a:xfrm>
        </p:spPr>
        <p:txBody>
          <a:bodyPr>
            <a:normAutofit fontScale="90000"/>
          </a:bodyPr>
          <a:lstStyle/>
          <a:p>
            <a:pPr algn="ctr"/>
            <a:r>
              <a:rPr lang="en-GB" dirty="0">
                <a:solidFill>
                  <a:schemeClr val="accent2"/>
                </a:solidFill>
              </a:rPr>
              <a:t>What we will cover today</a:t>
            </a:r>
            <a:r>
              <a:rPr lang="en-GB" dirty="0">
                <a:solidFill>
                  <a:schemeClr val="bg1"/>
                </a:solidFill>
              </a:rPr>
              <a:t>:</a:t>
            </a:r>
            <a:br>
              <a:rPr lang="en-GB" dirty="0">
                <a:solidFill>
                  <a:schemeClr val="bg1"/>
                </a:solidFill>
              </a:rPr>
            </a:br>
            <a:br>
              <a:rPr lang="en-GB" dirty="0">
                <a:solidFill>
                  <a:schemeClr val="bg1"/>
                </a:solidFill>
              </a:rPr>
            </a:br>
            <a:r>
              <a:rPr lang="en-GB" dirty="0">
                <a:solidFill>
                  <a:schemeClr val="bg1"/>
                </a:solidFill>
              </a:rPr>
              <a:t>The importance of reading </a:t>
            </a:r>
            <a:br>
              <a:rPr lang="en-GB" dirty="0">
                <a:solidFill>
                  <a:schemeClr val="bg1"/>
                </a:solidFill>
              </a:rPr>
            </a:br>
            <a:br>
              <a:rPr lang="en-GB" dirty="0">
                <a:solidFill>
                  <a:schemeClr val="bg1"/>
                </a:solidFill>
              </a:rPr>
            </a:br>
            <a:r>
              <a:rPr lang="en-GB" dirty="0">
                <a:solidFill>
                  <a:schemeClr val="bg1"/>
                </a:solidFill>
              </a:rPr>
              <a:t>How we teach reading at Whitecote</a:t>
            </a:r>
            <a:br>
              <a:rPr lang="en-GB" dirty="0">
                <a:solidFill>
                  <a:schemeClr val="bg1"/>
                </a:solidFill>
              </a:rPr>
            </a:br>
            <a:br>
              <a:rPr lang="en-GB" dirty="0">
                <a:solidFill>
                  <a:schemeClr val="bg1"/>
                </a:solidFill>
              </a:rPr>
            </a:br>
            <a:r>
              <a:rPr lang="en-GB" dirty="0">
                <a:solidFill>
                  <a:schemeClr val="bg1"/>
                </a:solidFill>
              </a:rPr>
              <a:t>What phonics is</a:t>
            </a:r>
            <a:endParaRPr lang="en-US" dirty="0">
              <a:solidFill>
                <a:schemeClr val="bg1"/>
              </a:solidFill>
            </a:endParaRPr>
          </a:p>
        </p:txBody>
      </p:sp>
      <p:sp>
        <p:nvSpPr>
          <p:cNvPr id="3" name="Rectangle 2">
            <a:extLst>
              <a:ext uri="{FF2B5EF4-FFF2-40B4-BE49-F238E27FC236}">
                <a16:creationId xmlns:a16="http://schemas.microsoft.com/office/drawing/2014/main" id="{4544CD6C-2368-9705-98E1-CE5F47C9BBFF}"/>
              </a:ext>
            </a:extLst>
          </p:cNvPr>
          <p:cNvSpPr/>
          <p:nvPr/>
        </p:nvSpPr>
        <p:spPr>
          <a:xfrm>
            <a:off x="677333" y="4479132"/>
            <a:ext cx="8323791" cy="757237"/>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solidFill>
                  <a:schemeClr val="bg1"/>
                </a:solidFill>
              </a:rPr>
              <a:t>How to support with reading at home</a:t>
            </a:r>
            <a:endParaRPr lang="en-US" sz="3200" dirty="0">
              <a:solidFill>
                <a:schemeClr val="bg1"/>
              </a:solidFill>
            </a:endParaRPr>
          </a:p>
        </p:txBody>
      </p:sp>
    </p:spTree>
    <p:extLst>
      <p:ext uri="{BB962C8B-B14F-4D97-AF65-F5344CB8AC3E}">
        <p14:creationId xmlns:p14="http://schemas.microsoft.com/office/powerpoint/2010/main" val="106612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6"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5F0CA0-48BF-CD40-8794-C7B76D9BA442}"/>
              </a:ext>
            </a:extLst>
          </p:cNvPr>
          <p:cNvSpPr>
            <a:spLocks noGrp="1"/>
          </p:cNvSpPr>
          <p:nvPr>
            <p:ph type="title"/>
          </p:nvPr>
        </p:nvSpPr>
        <p:spPr/>
        <p:txBody>
          <a:bodyPr/>
          <a:lstStyle/>
          <a:p>
            <a:pPr algn="ctr"/>
            <a:r>
              <a:rPr lang="en-US" dirty="0">
                <a:solidFill>
                  <a:schemeClr val="accent2"/>
                </a:solidFill>
              </a:rPr>
              <a:t>The importance of reading </a:t>
            </a:r>
          </a:p>
        </p:txBody>
      </p:sp>
      <p:sp>
        <p:nvSpPr>
          <p:cNvPr id="3" name="Content Placeholder 2">
            <a:extLst>
              <a:ext uri="{FF2B5EF4-FFF2-40B4-BE49-F238E27FC236}">
                <a16:creationId xmlns:a16="http://schemas.microsoft.com/office/drawing/2014/main" id="{2F9267F4-6D91-FED7-0E9A-C1115A500E8B}"/>
              </a:ext>
            </a:extLst>
          </p:cNvPr>
          <p:cNvSpPr>
            <a:spLocks noGrp="1"/>
          </p:cNvSpPr>
          <p:nvPr>
            <p:ph idx="1"/>
          </p:nvPr>
        </p:nvSpPr>
        <p:spPr>
          <a:xfrm>
            <a:off x="206306" y="1576551"/>
            <a:ext cx="9867859" cy="4029317"/>
          </a:xfrm>
        </p:spPr>
        <p:txBody>
          <a:bodyPr>
            <a:noAutofit/>
          </a:bodyPr>
          <a:lstStyle/>
          <a:p>
            <a:pPr marL="0" indent="0">
              <a:buNone/>
            </a:pPr>
            <a:r>
              <a:rPr lang="en-GB" sz="2800" dirty="0">
                <a:solidFill>
                  <a:schemeClr val="accent1"/>
                </a:solidFill>
              </a:rPr>
              <a:t>Reading is a vital skill that underpins all areas of learning. It enables children to develop a rich vocabulary, deepens their understanding of language and the wider world, and fosters critical thinking. </a:t>
            </a:r>
          </a:p>
          <a:p>
            <a:pPr marL="0" indent="0">
              <a:buNone/>
            </a:pPr>
            <a:r>
              <a:rPr lang="en-GB" sz="2800" dirty="0">
                <a:solidFill>
                  <a:schemeClr val="accent1"/>
                </a:solidFill>
              </a:rPr>
              <a:t>Establishing strong reading habits from an early age not only supports academic success but also nurtures a lifelong love of literature.</a:t>
            </a:r>
          </a:p>
          <a:p>
            <a:pPr marL="0" indent="0">
              <a:buNone/>
            </a:pPr>
            <a:endParaRPr lang="en-GB" sz="2800" dirty="0">
              <a:solidFill>
                <a:schemeClr val="accent1"/>
              </a:solidFill>
            </a:endParaRPr>
          </a:p>
          <a:p>
            <a:pPr marL="0" indent="0">
              <a:buNone/>
            </a:pPr>
            <a:r>
              <a:rPr lang="en-GB" sz="2800" dirty="0">
                <a:solidFill>
                  <a:schemeClr val="accent1"/>
                </a:solidFill>
              </a:rPr>
              <a:t>We are about “</a:t>
            </a:r>
            <a:r>
              <a:rPr lang="en-GB" sz="2800" dirty="0">
                <a:solidFill>
                  <a:schemeClr val="accent2"/>
                </a:solidFill>
              </a:rPr>
              <a:t>creating readers, not just pupils who read</a:t>
            </a:r>
            <a:r>
              <a:rPr lang="en-GB" sz="2800" dirty="0">
                <a:solidFill>
                  <a:schemeClr val="accent1"/>
                </a:solidFill>
              </a:rPr>
              <a:t>”</a:t>
            </a:r>
          </a:p>
          <a:p>
            <a:pPr marL="0" indent="0">
              <a:buNone/>
            </a:pPr>
            <a:r>
              <a:rPr lang="en-GB" sz="1100" dirty="0">
                <a:solidFill>
                  <a:schemeClr val="accent1"/>
                </a:solidFill>
              </a:rPr>
              <a:t>(Reading Framework 2023)</a:t>
            </a:r>
            <a:endParaRPr lang="en-US" sz="1100" dirty="0">
              <a:solidFill>
                <a:schemeClr val="accent1"/>
              </a:solidFill>
            </a:endParaRPr>
          </a:p>
        </p:txBody>
      </p:sp>
    </p:spTree>
    <p:extLst>
      <p:ext uri="{BB962C8B-B14F-4D97-AF65-F5344CB8AC3E}">
        <p14:creationId xmlns:p14="http://schemas.microsoft.com/office/powerpoint/2010/main" val="34344203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063B0AF-2AAE-FABC-3A0D-EB4D78C1FC4F}"/>
              </a:ext>
            </a:extLst>
          </p:cNvPr>
          <p:cNvSpPr txBox="1"/>
          <p:nvPr/>
        </p:nvSpPr>
        <p:spPr>
          <a:xfrm>
            <a:off x="331470" y="961728"/>
            <a:ext cx="9521190" cy="4524315"/>
          </a:xfrm>
          <a:prstGeom prst="rect">
            <a:avLst/>
          </a:prstGeom>
          <a:noFill/>
        </p:spPr>
        <p:txBody>
          <a:bodyPr wrap="square">
            <a:spAutoFit/>
          </a:bodyPr>
          <a:lstStyle/>
          <a:p>
            <a:pPr>
              <a:buNone/>
            </a:pPr>
            <a:r>
              <a:rPr lang="en-GB" sz="3200" dirty="0">
                <a:solidFill>
                  <a:schemeClr val="accent1"/>
                </a:solidFill>
              </a:rPr>
              <a:t>The EYFS framework states that </a:t>
            </a:r>
            <a:r>
              <a:rPr lang="en-GB" sz="3200" b="1" dirty="0">
                <a:solidFill>
                  <a:schemeClr val="accent1"/>
                </a:solidFill>
              </a:rPr>
              <a:t>children need to develop</a:t>
            </a:r>
            <a:r>
              <a:rPr lang="en-GB" sz="3200" dirty="0">
                <a:solidFill>
                  <a:schemeClr val="accent1"/>
                </a:solidFill>
              </a:rPr>
              <a:t>:</a:t>
            </a:r>
          </a:p>
          <a:p>
            <a:pPr>
              <a:buNone/>
            </a:pPr>
            <a:endParaRPr lang="en-GB" sz="3200" dirty="0">
              <a:solidFill>
                <a:schemeClr val="accent1"/>
              </a:solidFill>
            </a:endParaRPr>
          </a:p>
          <a:p>
            <a:pPr>
              <a:buFont typeface="Arial" panose="020B0604020202020204" pitchFamily="34" charset="0"/>
              <a:buChar char="•"/>
            </a:pPr>
            <a:r>
              <a:rPr lang="en-GB" sz="3200" dirty="0">
                <a:solidFill>
                  <a:schemeClr val="accent1"/>
                </a:solidFill>
              </a:rPr>
              <a:t>A strong foundation in </a:t>
            </a:r>
            <a:r>
              <a:rPr lang="en-GB" sz="3200" b="1" dirty="0">
                <a:solidFill>
                  <a:schemeClr val="accent1"/>
                </a:solidFill>
              </a:rPr>
              <a:t>language comprehension</a:t>
            </a:r>
            <a:r>
              <a:rPr lang="en-GB" sz="3200" dirty="0">
                <a:solidFill>
                  <a:schemeClr val="accent1"/>
                </a:solidFill>
              </a:rPr>
              <a:t>—understanding and processing language through rich spoken and read-aloud experiences.</a:t>
            </a:r>
          </a:p>
          <a:p>
            <a:pPr>
              <a:buFont typeface="Arial" panose="020B0604020202020204" pitchFamily="34" charset="0"/>
              <a:buChar char="•"/>
            </a:pPr>
            <a:r>
              <a:rPr lang="en-GB" sz="3200" dirty="0">
                <a:solidFill>
                  <a:schemeClr val="accent1"/>
                </a:solidFill>
              </a:rPr>
              <a:t>The ability to </a:t>
            </a:r>
            <a:r>
              <a:rPr lang="en-GB" sz="3200" b="1" dirty="0">
                <a:solidFill>
                  <a:schemeClr val="accent1"/>
                </a:solidFill>
              </a:rPr>
              <a:t>decode words</a:t>
            </a:r>
            <a:r>
              <a:rPr lang="en-GB" sz="3200" dirty="0">
                <a:solidFill>
                  <a:schemeClr val="accent1"/>
                </a:solidFill>
              </a:rPr>
              <a:t> and recognise familiar words swiftly—skills taught through systematic phonics.</a:t>
            </a:r>
          </a:p>
        </p:txBody>
      </p:sp>
    </p:spTree>
    <p:extLst>
      <p:ext uri="{BB962C8B-B14F-4D97-AF65-F5344CB8AC3E}">
        <p14:creationId xmlns:p14="http://schemas.microsoft.com/office/powerpoint/2010/main" val="9119598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94A4C-DE8A-C2ED-86AE-A1FA113B68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D8BE8B-497A-FFFC-B33B-BD9CF7E1D8B6}"/>
              </a:ext>
            </a:extLst>
          </p:cNvPr>
          <p:cNvSpPr>
            <a:spLocks noGrp="1"/>
          </p:cNvSpPr>
          <p:nvPr>
            <p:ph type="title"/>
          </p:nvPr>
        </p:nvSpPr>
        <p:spPr>
          <a:xfrm>
            <a:off x="677334" y="609600"/>
            <a:ext cx="8596668" cy="702723"/>
          </a:xfrm>
        </p:spPr>
        <p:txBody>
          <a:bodyPr>
            <a:noAutofit/>
          </a:bodyPr>
          <a:lstStyle/>
          <a:p>
            <a:pPr algn="ctr"/>
            <a:r>
              <a:rPr lang="en-GB" sz="3200" dirty="0">
                <a:solidFill>
                  <a:schemeClr val="accent2"/>
                </a:solidFill>
                <a:ea typeface="Tuffy" panose="020B0603060100000000" pitchFamily="34" charset="0"/>
              </a:rPr>
              <a:t>Along side this children need to also develop</a:t>
            </a:r>
            <a:br>
              <a:rPr lang="en-GB" sz="3200" dirty="0">
                <a:solidFill>
                  <a:schemeClr val="accent2"/>
                </a:solidFill>
                <a:ea typeface="Tuffy" panose="020B0603060100000000" pitchFamily="34" charset="0"/>
              </a:rPr>
            </a:br>
            <a:br>
              <a:rPr lang="en-GB" sz="3200" dirty="0">
                <a:solidFill>
                  <a:schemeClr val="accent2"/>
                </a:solidFill>
                <a:ea typeface="Tuffy" panose="020B0603060100000000" pitchFamily="34" charset="0"/>
              </a:rPr>
            </a:br>
            <a:br>
              <a:rPr lang="en-US" sz="3200" dirty="0">
                <a:solidFill>
                  <a:schemeClr val="accent2"/>
                </a:solidFill>
              </a:rPr>
            </a:br>
            <a:endParaRPr lang="en-US" sz="3200" dirty="0">
              <a:solidFill>
                <a:schemeClr val="accent2"/>
              </a:solidFill>
            </a:endParaRPr>
          </a:p>
        </p:txBody>
      </p:sp>
      <p:sp>
        <p:nvSpPr>
          <p:cNvPr id="4" name="Rectangle 3">
            <a:extLst>
              <a:ext uri="{FF2B5EF4-FFF2-40B4-BE49-F238E27FC236}">
                <a16:creationId xmlns:a16="http://schemas.microsoft.com/office/drawing/2014/main" id="{F6776EB2-1BB4-157D-6196-D119FAB07729}"/>
              </a:ext>
            </a:extLst>
          </p:cNvPr>
          <p:cNvSpPr/>
          <p:nvPr/>
        </p:nvSpPr>
        <p:spPr>
          <a:xfrm>
            <a:off x="811845" y="3443461"/>
            <a:ext cx="3565030" cy="49510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stories;</a:t>
            </a:r>
          </a:p>
        </p:txBody>
      </p:sp>
      <p:sp>
        <p:nvSpPr>
          <p:cNvPr id="5" name="Rectangle 4">
            <a:extLst>
              <a:ext uri="{FF2B5EF4-FFF2-40B4-BE49-F238E27FC236}">
                <a16:creationId xmlns:a16="http://schemas.microsoft.com/office/drawing/2014/main" id="{7C1C4F34-8874-E59D-0EEF-18693F5CB017}"/>
              </a:ext>
            </a:extLst>
          </p:cNvPr>
          <p:cNvSpPr/>
          <p:nvPr/>
        </p:nvSpPr>
        <p:spPr>
          <a:xfrm>
            <a:off x="4502535" y="3429000"/>
            <a:ext cx="3565030" cy="4951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poems;</a:t>
            </a:r>
          </a:p>
        </p:txBody>
      </p:sp>
      <p:sp>
        <p:nvSpPr>
          <p:cNvPr id="6" name="Rectangle 5">
            <a:extLst>
              <a:ext uri="{FF2B5EF4-FFF2-40B4-BE49-F238E27FC236}">
                <a16:creationId xmlns:a16="http://schemas.microsoft.com/office/drawing/2014/main" id="{043CC215-84BB-3757-CFE1-F3BE995B4870}"/>
              </a:ext>
            </a:extLst>
          </p:cNvPr>
          <p:cNvSpPr/>
          <p:nvPr/>
        </p:nvSpPr>
        <p:spPr>
          <a:xfrm>
            <a:off x="811844" y="4767191"/>
            <a:ext cx="7381380" cy="4951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texts that they cannot yet read for themselves.</a:t>
            </a:r>
          </a:p>
        </p:txBody>
      </p:sp>
      <p:sp>
        <p:nvSpPr>
          <p:cNvPr id="7" name="Rectangle 6">
            <a:extLst>
              <a:ext uri="{FF2B5EF4-FFF2-40B4-BE49-F238E27FC236}">
                <a16:creationId xmlns:a16="http://schemas.microsoft.com/office/drawing/2014/main" id="{F194CCE7-3DA2-4351-0C23-9C99906730E1}"/>
              </a:ext>
            </a:extLst>
          </p:cNvPr>
          <p:cNvSpPr/>
          <p:nvPr/>
        </p:nvSpPr>
        <p:spPr>
          <a:xfrm>
            <a:off x="811844" y="4104541"/>
            <a:ext cx="7381380" cy="495108"/>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information texts;</a:t>
            </a:r>
          </a:p>
        </p:txBody>
      </p:sp>
      <p:sp>
        <p:nvSpPr>
          <p:cNvPr id="9" name="Rectangle 8">
            <a:extLst>
              <a:ext uri="{FF2B5EF4-FFF2-40B4-BE49-F238E27FC236}">
                <a16:creationId xmlns:a16="http://schemas.microsoft.com/office/drawing/2014/main" id="{17F37C75-7F95-60DC-629D-F81A41D1C032}"/>
              </a:ext>
            </a:extLst>
          </p:cNvPr>
          <p:cNvSpPr/>
          <p:nvPr/>
        </p:nvSpPr>
        <p:spPr>
          <a:xfrm>
            <a:off x="811845" y="1509170"/>
            <a:ext cx="3565030" cy="4951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pleasure in reading;</a:t>
            </a:r>
          </a:p>
        </p:txBody>
      </p:sp>
      <p:sp>
        <p:nvSpPr>
          <p:cNvPr id="10" name="Rectangle 9">
            <a:extLst>
              <a:ext uri="{FF2B5EF4-FFF2-40B4-BE49-F238E27FC236}">
                <a16:creationId xmlns:a16="http://schemas.microsoft.com/office/drawing/2014/main" id="{39513EDB-FEE0-A197-0F74-1814EF23EB5D}"/>
              </a:ext>
            </a:extLst>
          </p:cNvPr>
          <p:cNvSpPr/>
          <p:nvPr/>
        </p:nvSpPr>
        <p:spPr>
          <a:xfrm>
            <a:off x="4502535" y="1502533"/>
            <a:ext cx="3565030" cy="4951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motivation to read;</a:t>
            </a:r>
          </a:p>
        </p:txBody>
      </p:sp>
      <p:sp>
        <p:nvSpPr>
          <p:cNvPr id="11" name="Rectangle 10">
            <a:extLst>
              <a:ext uri="{FF2B5EF4-FFF2-40B4-BE49-F238E27FC236}">
                <a16:creationId xmlns:a16="http://schemas.microsoft.com/office/drawing/2014/main" id="{2057D522-476F-6A96-FF4F-929F73CE21C6}"/>
              </a:ext>
            </a:extLst>
          </p:cNvPr>
          <p:cNvSpPr/>
          <p:nvPr/>
        </p:nvSpPr>
        <p:spPr>
          <a:xfrm>
            <a:off x="811845" y="2174575"/>
            <a:ext cx="3565030" cy="4951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increased vocabulary;</a:t>
            </a:r>
          </a:p>
        </p:txBody>
      </p:sp>
      <p:sp>
        <p:nvSpPr>
          <p:cNvPr id="12" name="Rectangle 11">
            <a:extLst>
              <a:ext uri="{FF2B5EF4-FFF2-40B4-BE49-F238E27FC236}">
                <a16:creationId xmlns:a16="http://schemas.microsoft.com/office/drawing/2014/main" id="{1676631F-A9EF-C967-EC42-29F9BFA6EDBF}"/>
              </a:ext>
            </a:extLst>
          </p:cNvPr>
          <p:cNvSpPr/>
          <p:nvPr/>
        </p:nvSpPr>
        <p:spPr>
          <a:xfrm>
            <a:off x="4502535" y="2081577"/>
            <a:ext cx="3565030" cy="772107"/>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342900" indent="-342900" algn="ctr"/>
            <a:r>
              <a:rPr lang="en-GB" dirty="0">
                <a:latin typeface="+mj-lt"/>
                <a:ea typeface="Tuffy" panose="020B0603060100000000" pitchFamily="34" charset="0"/>
              </a:rPr>
              <a:t>improved level of understanding. </a:t>
            </a:r>
          </a:p>
        </p:txBody>
      </p:sp>
      <p:sp>
        <p:nvSpPr>
          <p:cNvPr id="14" name="Content Placeholder 6">
            <a:extLst>
              <a:ext uri="{FF2B5EF4-FFF2-40B4-BE49-F238E27FC236}">
                <a16:creationId xmlns:a16="http://schemas.microsoft.com/office/drawing/2014/main" id="{EADD2B07-2B95-A178-7867-62F6B0FA139C}"/>
              </a:ext>
            </a:extLst>
          </p:cNvPr>
          <p:cNvSpPr txBox="1">
            <a:spLocks/>
          </p:cNvSpPr>
          <p:nvPr/>
        </p:nvSpPr>
        <p:spPr>
          <a:xfrm>
            <a:off x="392497" y="2764584"/>
            <a:ext cx="8220075"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solidFill>
                  <a:schemeClr val="accent2"/>
                </a:solidFill>
                <a:latin typeface="+mj-lt"/>
                <a:ea typeface="Tuffy" panose="020B0603060100000000" pitchFamily="34" charset="0"/>
              </a:rPr>
              <a:t>They will do this by frequently listening to: </a:t>
            </a:r>
          </a:p>
        </p:txBody>
      </p:sp>
      <p:sp>
        <p:nvSpPr>
          <p:cNvPr id="15" name="Content Placeholder 6">
            <a:extLst>
              <a:ext uri="{FF2B5EF4-FFF2-40B4-BE49-F238E27FC236}">
                <a16:creationId xmlns:a16="http://schemas.microsoft.com/office/drawing/2014/main" id="{53BAB32D-2C2A-3294-86AF-FD4889C581E1}"/>
              </a:ext>
            </a:extLst>
          </p:cNvPr>
          <p:cNvSpPr txBox="1">
            <a:spLocks/>
          </p:cNvSpPr>
          <p:nvPr/>
        </p:nvSpPr>
        <p:spPr>
          <a:xfrm>
            <a:off x="392497" y="5405095"/>
            <a:ext cx="8220076"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solidFill>
                  <a:schemeClr val="accent2"/>
                </a:solidFill>
                <a:latin typeface="+mj-lt"/>
                <a:ea typeface="Tuffy" panose="020B0603060100000000" pitchFamily="34" charset="0"/>
              </a:rPr>
              <a:t>By reading with an adult, children can also be shown the processes of finding information within a book, such as the use of contents or index pages. </a:t>
            </a:r>
            <a:r>
              <a:rPr lang="en-GB" dirty="0"/>
              <a:t>“creating readers, not just pupils who read”. (Reading Framework 2023).</a:t>
            </a:r>
            <a:endParaRPr lang="en-GB" dirty="0">
              <a:solidFill>
                <a:schemeClr val="accent2"/>
              </a:solidFill>
              <a:latin typeface="+mj-lt"/>
              <a:ea typeface="Tuffy" panose="020B0603060100000000" pitchFamily="34" charset="0"/>
            </a:endParaRPr>
          </a:p>
        </p:txBody>
      </p:sp>
      <p:sp>
        <p:nvSpPr>
          <p:cNvPr id="17" name="TextBox 16">
            <a:extLst>
              <a:ext uri="{FF2B5EF4-FFF2-40B4-BE49-F238E27FC236}">
                <a16:creationId xmlns:a16="http://schemas.microsoft.com/office/drawing/2014/main" id="{D8FB6BA6-ACC5-F3B3-A683-0084BA60FE48}"/>
              </a:ext>
            </a:extLst>
          </p:cNvPr>
          <p:cNvSpPr txBox="1"/>
          <p:nvPr/>
        </p:nvSpPr>
        <p:spPr>
          <a:xfrm>
            <a:off x="3813717" y="7047571"/>
            <a:ext cx="184731" cy="369332"/>
          </a:xfrm>
          <a:prstGeom prst="rect">
            <a:avLst/>
          </a:prstGeom>
          <a:noFill/>
        </p:spPr>
        <p:txBody>
          <a:bodyPr wrap="none" rtlCol="0">
            <a:spAutoFit/>
          </a:bodyPr>
          <a:lstStyle/>
          <a:p>
            <a:endParaRPr lang="en-US" dirty="0">
              <a:latin typeface="+mj-lt"/>
            </a:endParaRPr>
          </a:p>
        </p:txBody>
      </p:sp>
    </p:spTree>
    <p:extLst>
      <p:ext uri="{BB962C8B-B14F-4D97-AF65-F5344CB8AC3E}">
        <p14:creationId xmlns:p14="http://schemas.microsoft.com/office/powerpoint/2010/main" val="2793808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0000" decel="7000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30000" decel="70000"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30000" decel="7000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30000" decel="7000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3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2" presetClass="entr" presetSubtype="8" accel="30000" decel="70000" fill="hold" grpId="0" nodeType="clickEffect">
                                  <p:stCondLst>
                                    <p:cond delay="0"/>
                                  </p:stCondLst>
                                  <p:childTnLst>
                                    <p:set>
                                      <p:cBhvr>
                                        <p:cTn id="35" dur="1" fill="hold">
                                          <p:stCondLst>
                                            <p:cond delay="0"/>
                                          </p:stCondLst>
                                        </p:cTn>
                                        <p:tgtEl>
                                          <p:spTgt spid="4"/>
                                        </p:tgtEl>
                                        <p:attrNameLst>
                                          <p:attrName>style.visibility</p:attrName>
                                        </p:attrNameLst>
                                      </p:cBhvr>
                                      <p:to>
                                        <p:strVal val="visible"/>
                                      </p:to>
                                    </p:set>
                                    <p:anim calcmode="lin" valueType="num">
                                      <p:cBhvr additive="base">
                                        <p:cTn id="36" dur="500" fill="hold"/>
                                        <p:tgtEl>
                                          <p:spTgt spid="4"/>
                                        </p:tgtEl>
                                        <p:attrNameLst>
                                          <p:attrName>ppt_x</p:attrName>
                                        </p:attrNameLst>
                                      </p:cBhvr>
                                      <p:tavLst>
                                        <p:tav tm="0">
                                          <p:val>
                                            <p:strVal val="0-#ppt_w/2"/>
                                          </p:val>
                                        </p:tav>
                                        <p:tav tm="100000">
                                          <p:val>
                                            <p:strVal val="#ppt_x"/>
                                          </p:val>
                                        </p:tav>
                                      </p:tavLst>
                                    </p:anim>
                                    <p:anim calcmode="lin" valueType="num">
                                      <p:cBhvr additive="base">
                                        <p:cTn id="37"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accel="30000" decel="7000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 calcmode="lin" valueType="num">
                                      <p:cBhvr additive="base">
                                        <p:cTn id="42" dur="500" fill="hold"/>
                                        <p:tgtEl>
                                          <p:spTgt spid="5"/>
                                        </p:tgtEl>
                                        <p:attrNameLst>
                                          <p:attrName>ppt_x</p:attrName>
                                        </p:attrNameLst>
                                      </p:cBhvr>
                                      <p:tavLst>
                                        <p:tav tm="0">
                                          <p:val>
                                            <p:strVal val="1+#ppt_w/2"/>
                                          </p:val>
                                        </p:tav>
                                        <p:tav tm="100000">
                                          <p:val>
                                            <p:strVal val="#ppt_x"/>
                                          </p:val>
                                        </p:tav>
                                      </p:tavLst>
                                    </p:anim>
                                    <p:anim calcmode="lin" valueType="num">
                                      <p:cBhvr additive="base">
                                        <p:cTn id="43"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accel="30000" decel="70000" fill="hold" grpId="0" nodeType="clickEffect">
                                  <p:stCondLst>
                                    <p:cond delay="0"/>
                                  </p:stCondLst>
                                  <p:childTnLst>
                                    <p:set>
                                      <p:cBhvr>
                                        <p:cTn id="47" dur="1" fill="hold">
                                          <p:stCondLst>
                                            <p:cond delay="0"/>
                                          </p:stCondLst>
                                        </p:cTn>
                                        <p:tgtEl>
                                          <p:spTgt spid="7"/>
                                        </p:tgtEl>
                                        <p:attrNameLst>
                                          <p:attrName>style.visibility</p:attrName>
                                        </p:attrNameLst>
                                      </p:cBhvr>
                                      <p:to>
                                        <p:strVal val="visible"/>
                                      </p:to>
                                    </p:set>
                                    <p:anim calcmode="lin" valueType="num">
                                      <p:cBhvr additive="base">
                                        <p:cTn id="48" dur="500" fill="hold"/>
                                        <p:tgtEl>
                                          <p:spTgt spid="7"/>
                                        </p:tgtEl>
                                        <p:attrNameLst>
                                          <p:attrName>ppt_x</p:attrName>
                                        </p:attrNameLst>
                                      </p:cBhvr>
                                      <p:tavLst>
                                        <p:tav tm="0">
                                          <p:val>
                                            <p:strVal val="1+#ppt_w/2"/>
                                          </p:val>
                                        </p:tav>
                                        <p:tav tm="100000">
                                          <p:val>
                                            <p:strVal val="#ppt_x"/>
                                          </p:val>
                                        </p:tav>
                                      </p:tavLst>
                                    </p:anim>
                                    <p:anim calcmode="lin" valueType="num">
                                      <p:cBhvr additive="base">
                                        <p:cTn id="49"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8" accel="30000" decel="70000" fill="hold" grpId="0" nodeType="clickEffect">
                                  <p:stCondLst>
                                    <p:cond delay="0"/>
                                  </p:st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 fill="hold"/>
                                        <p:tgtEl>
                                          <p:spTgt spid="6"/>
                                        </p:tgtEl>
                                        <p:attrNameLst>
                                          <p:attrName>ppt_x</p:attrName>
                                        </p:attrNameLst>
                                      </p:cBhvr>
                                      <p:tavLst>
                                        <p:tav tm="0">
                                          <p:val>
                                            <p:strVal val="0-#ppt_w/2"/>
                                          </p:val>
                                        </p:tav>
                                        <p:tav tm="100000">
                                          <p:val>
                                            <p:strVal val="#ppt_x"/>
                                          </p:val>
                                        </p:tav>
                                      </p:tavLst>
                                    </p:anim>
                                    <p:anim calcmode="lin" valueType="num">
                                      <p:cBhvr additive="base">
                                        <p:cTn id="55"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3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11" grpId="0" animBg="1"/>
      <p:bldP spid="12" grpId="0" animBg="1"/>
      <p:bldP spid="14" grpId="0"/>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78CC0-8C0C-BF32-3102-EF993897C1FB}"/>
            </a:ext>
          </a:extLst>
        </p:cNvPr>
        <p:cNvGrpSpPr/>
        <p:nvPr/>
      </p:nvGrpSpPr>
      <p:grpSpPr>
        <a:xfrm>
          <a:off x="0" y="0"/>
          <a:ext cx="0" cy="0"/>
          <a:chOff x="0" y="0"/>
          <a:chExt cx="0" cy="0"/>
        </a:xfrm>
      </p:grpSpPr>
      <p:sp>
        <p:nvSpPr>
          <p:cNvPr id="4" name="Title 2">
            <a:extLst>
              <a:ext uri="{FF2B5EF4-FFF2-40B4-BE49-F238E27FC236}">
                <a16:creationId xmlns:a16="http://schemas.microsoft.com/office/drawing/2014/main" id="{482BD3B1-7B42-DB1C-6662-2F5C97342ADA}"/>
              </a:ext>
            </a:extLst>
          </p:cNvPr>
          <p:cNvSpPr>
            <a:spLocks noGrp="1"/>
          </p:cNvSpPr>
          <p:nvPr>
            <p:ph type="title"/>
          </p:nvPr>
        </p:nvSpPr>
        <p:spPr>
          <a:xfrm>
            <a:off x="457198" y="478895"/>
            <a:ext cx="8220075" cy="994306"/>
          </a:xfrm>
        </p:spPr>
        <p:txBody>
          <a:bodyPr>
            <a:normAutofit fontScale="90000"/>
          </a:bodyPr>
          <a:lstStyle/>
          <a:p>
            <a:pPr algn="ctr"/>
            <a:r>
              <a:rPr lang="en-GB" dirty="0">
                <a:solidFill>
                  <a:schemeClr val="accent2"/>
                </a:solidFill>
                <a:ea typeface="Tuffy" panose="020B0603060100000000" pitchFamily="34" charset="0"/>
              </a:rPr>
              <a:t>To meet the GLD for comprehension</a:t>
            </a:r>
            <a:br>
              <a:rPr lang="en-GB" dirty="0">
                <a:solidFill>
                  <a:schemeClr val="accent2"/>
                </a:solidFill>
                <a:ea typeface="Tuffy" panose="020B0603060100000000" pitchFamily="34" charset="0"/>
              </a:rPr>
            </a:br>
            <a:endParaRPr lang="en-GB" dirty="0">
              <a:solidFill>
                <a:schemeClr val="accent2"/>
              </a:solidFill>
              <a:latin typeface="+mn-lt"/>
              <a:ea typeface="Tuffy" panose="020B0603060100000000" pitchFamily="34" charset="0"/>
            </a:endParaRPr>
          </a:p>
        </p:txBody>
      </p:sp>
      <p:sp>
        <p:nvSpPr>
          <p:cNvPr id="5" name="Content Placeholder 6">
            <a:extLst>
              <a:ext uri="{FF2B5EF4-FFF2-40B4-BE49-F238E27FC236}">
                <a16:creationId xmlns:a16="http://schemas.microsoft.com/office/drawing/2014/main" id="{7505FFBF-4E1B-9936-0381-06543FFE0E25}"/>
              </a:ext>
            </a:extLst>
          </p:cNvPr>
          <p:cNvSpPr txBox="1">
            <a:spLocks/>
          </p:cNvSpPr>
          <p:nvPr/>
        </p:nvSpPr>
        <p:spPr>
          <a:xfrm>
            <a:off x="811843" y="1111140"/>
            <a:ext cx="7464889" cy="1141077"/>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endParaRPr lang="en-GB" sz="3200" dirty="0">
              <a:solidFill>
                <a:schemeClr val="accent2"/>
              </a:solidFill>
              <a:latin typeface="+mn-lt"/>
              <a:ea typeface="Tuffy" panose="020B0603060100000000" pitchFamily="34" charset="0"/>
            </a:endParaRPr>
          </a:p>
        </p:txBody>
      </p:sp>
      <p:sp>
        <p:nvSpPr>
          <p:cNvPr id="7" name="Rectangle 6">
            <a:extLst>
              <a:ext uri="{FF2B5EF4-FFF2-40B4-BE49-F238E27FC236}">
                <a16:creationId xmlns:a16="http://schemas.microsoft.com/office/drawing/2014/main" id="{F4C0F613-9B1B-9BBB-65AF-FCCFDEADB66B}"/>
              </a:ext>
            </a:extLst>
          </p:cNvPr>
          <p:cNvSpPr/>
          <p:nvPr/>
        </p:nvSpPr>
        <p:spPr>
          <a:xfrm>
            <a:off x="756553" y="1826659"/>
            <a:ext cx="4573307" cy="132610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ea typeface="Tuffy" panose="020B0603060100000000" pitchFamily="34" charset="0"/>
              </a:rPr>
              <a:t>Demonstrate understanding of what has been read to them by retelling stories and narratives using their own words and recently introduced vocabulary </a:t>
            </a:r>
          </a:p>
        </p:txBody>
      </p:sp>
      <p:sp>
        <p:nvSpPr>
          <p:cNvPr id="8" name="Rectangle 7">
            <a:extLst>
              <a:ext uri="{FF2B5EF4-FFF2-40B4-BE49-F238E27FC236}">
                <a16:creationId xmlns:a16="http://schemas.microsoft.com/office/drawing/2014/main" id="{88F01791-0A90-4E9C-CDF0-AA32C483365C}"/>
              </a:ext>
            </a:extLst>
          </p:cNvPr>
          <p:cNvSpPr/>
          <p:nvPr/>
        </p:nvSpPr>
        <p:spPr>
          <a:xfrm>
            <a:off x="756552" y="3343858"/>
            <a:ext cx="4573307" cy="7721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Anticipate – where appropriate – key events in stories</a:t>
            </a:r>
            <a:endParaRPr lang="en-GB" dirty="0">
              <a:ea typeface="Tuffy" panose="020B0603060100000000" pitchFamily="34" charset="0"/>
            </a:endParaRPr>
          </a:p>
        </p:txBody>
      </p:sp>
      <p:sp>
        <p:nvSpPr>
          <p:cNvPr id="15" name="TextBox 14">
            <a:extLst>
              <a:ext uri="{FF2B5EF4-FFF2-40B4-BE49-F238E27FC236}">
                <a16:creationId xmlns:a16="http://schemas.microsoft.com/office/drawing/2014/main" id="{14B5AC52-F984-7A5D-A8ED-8908BA570B5C}"/>
              </a:ext>
            </a:extLst>
          </p:cNvPr>
          <p:cNvSpPr txBox="1"/>
          <p:nvPr/>
        </p:nvSpPr>
        <p:spPr>
          <a:xfrm>
            <a:off x="756551" y="4307059"/>
            <a:ext cx="4573308" cy="1200329"/>
          </a:xfrm>
          <a:prstGeom prst="rect">
            <a:avLst/>
          </a:prstGeom>
          <a:solidFill>
            <a:schemeClr val="accent2"/>
          </a:solidFill>
        </p:spPr>
        <p:txBody>
          <a:bodyPr wrap="square">
            <a:spAutoFit/>
          </a:bodyPr>
          <a:lstStyle/>
          <a:p>
            <a:r>
              <a:rPr lang="en-GB" dirty="0">
                <a:solidFill>
                  <a:schemeClr val="bg1"/>
                </a:solidFill>
              </a:rPr>
              <a:t>Use and understand recently introduced vocabulary during discussions about stories, non-fiction, rhymes and poems and through role play</a:t>
            </a:r>
          </a:p>
        </p:txBody>
      </p:sp>
      <p:pic>
        <p:nvPicPr>
          <p:cNvPr id="2" name="Picture 1" descr="A young child reading a book&#10;&#10;Description automatically generated">
            <a:extLst>
              <a:ext uri="{FF2B5EF4-FFF2-40B4-BE49-F238E27FC236}">
                <a16:creationId xmlns:a16="http://schemas.microsoft.com/office/drawing/2014/main" id="{D0371740-5D80-444A-3DE4-9B8DF619B364}"/>
              </a:ext>
            </a:extLst>
          </p:cNvPr>
          <p:cNvPicPr>
            <a:picLocks noChangeAspect="1"/>
          </p:cNvPicPr>
          <p:nvPr/>
        </p:nvPicPr>
        <p:blipFill>
          <a:blip r:embed="rId2"/>
          <a:stretch>
            <a:fillRect/>
          </a:stretch>
        </p:blipFill>
        <p:spPr>
          <a:xfrm>
            <a:off x="5823425" y="1932861"/>
            <a:ext cx="3517900" cy="3594100"/>
          </a:xfrm>
          <a:prstGeom prst="rect">
            <a:avLst/>
          </a:prstGeom>
        </p:spPr>
      </p:pic>
    </p:spTree>
    <p:extLst>
      <p:ext uri="{BB962C8B-B14F-4D97-AF65-F5344CB8AC3E}">
        <p14:creationId xmlns:p14="http://schemas.microsoft.com/office/powerpoint/2010/main" val="2108447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bg/>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5" grpId="0" build="allAtOnce"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6">
            <a:extLst>
              <a:ext uri="{FF2B5EF4-FFF2-40B4-BE49-F238E27FC236}">
                <a16:creationId xmlns:a16="http://schemas.microsoft.com/office/drawing/2014/main" id="{EF893A49-4AB1-A09C-E6FC-8CEE822E6734}"/>
              </a:ext>
            </a:extLst>
          </p:cNvPr>
          <p:cNvSpPr txBox="1">
            <a:spLocks/>
          </p:cNvSpPr>
          <p:nvPr/>
        </p:nvSpPr>
        <p:spPr>
          <a:xfrm>
            <a:off x="811843" y="541245"/>
            <a:ext cx="7464889" cy="1141077"/>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solidFill>
                  <a:schemeClr val="accent2"/>
                </a:solidFill>
                <a:latin typeface="+mn-lt"/>
                <a:ea typeface="Tuffy" panose="020B0603060100000000" pitchFamily="34" charset="0"/>
              </a:rPr>
              <a:t>To meet the GLD for word reading</a:t>
            </a:r>
          </a:p>
        </p:txBody>
      </p:sp>
      <p:sp>
        <p:nvSpPr>
          <p:cNvPr id="7" name="Rectangle 6">
            <a:extLst>
              <a:ext uri="{FF2B5EF4-FFF2-40B4-BE49-F238E27FC236}">
                <a16:creationId xmlns:a16="http://schemas.microsoft.com/office/drawing/2014/main" id="{2C97827F-A5F2-0394-5703-58A5D95E3958}"/>
              </a:ext>
            </a:extLst>
          </p:cNvPr>
          <p:cNvSpPr/>
          <p:nvPr/>
        </p:nvSpPr>
        <p:spPr>
          <a:xfrm>
            <a:off x="811844" y="1682322"/>
            <a:ext cx="4573307" cy="772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ea typeface="Tuffy" panose="020B0603060100000000" pitchFamily="34" charset="0"/>
              </a:rPr>
              <a:t>Say a sound for each letter of the alphabet and at least 10 diagraphs</a:t>
            </a:r>
          </a:p>
        </p:txBody>
      </p:sp>
      <p:sp>
        <p:nvSpPr>
          <p:cNvPr id="8" name="Rectangle 7">
            <a:extLst>
              <a:ext uri="{FF2B5EF4-FFF2-40B4-BE49-F238E27FC236}">
                <a16:creationId xmlns:a16="http://schemas.microsoft.com/office/drawing/2014/main" id="{E2B3ABFB-3B0A-D724-03CF-48E97A05B170}"/>
              </a:ext>
            </a:extLst>
          </p:cNvPr>
          <p:cNvSpPr/>
          <p:nvPr/>
        </p:nvSpPr>
        <p:spPr>
          <a:xfrm>
            <a:off x="811843" y="2731117"/>
            <a:ext cx="4573307" cy="7721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Read words consistent with their phonic knowledge by sound-blending. </a:t>
            </a:r>
            <a:endParaRPr lang="en-GB" dirty="0">
              <a:ea typeface="Tuffy" panose="020B0603060100000000" pitchFamily="34" charset="0"/>
            </a:endParaRPr>
          </a:p>
        </p:txBody>
      </p:sp>
      <p:sp>
        <p:nvSpPr>
          <p:cNvPr id="9" name="Rectangle 8">
            <a:extLst>
              <a:ext uri="{FF2B5EF4-FFF2-40B4-BE49-F238E27FC236}">
                <a16:creationId xmlns:a16="http://schemas.microsoft.com/office/drawing/2014/main" id="{5F0D5454-629A-84A3-5A33-89B24C68B9C1}"/>
              </a:ext>
            </a:extLst>
          </p:cNvPr>
          <p:cNvSpPr/>
          <p:nvPr/>
        </p:nvSpPr>
        <p:spPr>
          <a:xfrm>
            <a:off x="811843" y="5284652"/>
            <a:ext cx="4573307" cy="10491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solidFill>
                  <a:schemeClr val="bg1"/>
                </a:solidFill>
                <a:ea typeface="Tuffy" panose="020B0603060100000000" pitchFamily="34" charset="0"/>
              </a:rPr>
              <a:t>We teach phonics on a daily basis and children focus on developing their understanding of a wide range of sounds</a:t>
            </a:r>
            <a:endParaRPr lang="en-GB" dirty="0">
              <a:solidFill>
                <a:schemeClr val="bg1"/>
              </a:solidFill>
            </a:endParaRPr>
          </a:p>
        </p:txBody>
      </p:sp>
      <p:sp>
        <p:nvSpPr>
          <p:cNvPr id="10" name="TextBox 9">
            <a:extLst>
              <a:ext uri="{FF2B5EF4-FFF2-40B4-BE49-F238E27FC236}">
                <a16:creationId xmlns:a16="http://schemas.microsoft.com/office/drawing/2014/main" id="{D5C4D658-D879-E62F-81A5-BE1B9553EF18}"/>
              </a:ext>
            </a:extLst>
          </p:cNvPr>
          <p:cNvSpPr txBox="1"/>
          <p:nvPr/>
        </p:nvSpPr>
        <p:spPr>
          <a:xfrm>
            <a:off x="811843" y="3779912"/>
            <a:ext cx="4573308" cy="1200329"/>
          </a:xfrm>
          <a:prstGeom prst="rect">
            <a:avLst/>
          </a:prstGeom>
          <a:solidFill>
            <a:schemeClr val="accent2"/>
          </a:solidFill>
        </p:spPr>
        <p:txBody>
          <a:bodyPr wrap="square">
            <a:spAutoFit/>
          </a:bodyPr>
          <a:lstStyle/>
          <a:p>
            <a:r>
              <a:rPr lang="en-GB" dirty="0">
                <a:solidFill>
                  <a:schemeClr val="bg1"/>
                </a:solidFill>
              </a:rPr>
              <a:t>Read aloud simple sentences and books that are consistent with their phonic knowledge, including some common exception words.</a:t>
            </a:r>
          </a:p>
        </p:txBody>
      </p:sp>
      <p:pic>
        <p:nvPicPr>
          <p:cNvPr id="2" name="Picture 1" descr="A young child reading a book&#10;&#10;Description automatically generated">
            <a:extLst>
              <a:ext uri="{FF2B5EF4-FFF2-40B4-BE49-F238E27FC236}">
                <a16:creationId xmlns:a16="http://schemas.microsoft.com/office/drawing/2014/main" id="{9DA17C3C-C51B-2C24-2187-92293848C3A7}"/>
              </a:ext>
            </a:extLst>
          </p:cNvPr>
          <p:cNvPicPr>
            <a:picLocks noChangeAspect="1"/>
          </p:cNvPicPr>
          <p:nvPr/>
        </p:nvPicPr>
        <p:blipFill>
          <a:blip r:embed="rId2"/>
          <a:stretch>
            <a:fillRect/>
          </a:stretch>
        </p:blipFill>
        <p:spPr>
          <a:xfrm>
            <a:off x="5564146" y="2454429"/>
            <a:ext cx="3517900" cy="3594100"/>
          </a:xfrm>
          <a:prstGeom prst="rect">
            <a:avLst/>
          </a:prstGeom>
        </p:spPr>
      </p:pic>
    </p:spTree>
    <p:extLst>
      <p:ext uri="{BB962C8B-B14F-4D97-AF65-F5344CB8AC3E}">
        <p14:creationId xmlns:p14="http://schemas.microsoft.com/office/powerpoint/2010/main" val="2717910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BBF3-A018-39AF-28BA-AA434733B9A6}"/>
            </a:ext>
          </a:extLst>
        </p:cNvPr>
        <p:cNvGrpSpPr/>
        <p:nvPr/>
      </p:nvGrpSpPr>
      <p:grpSpPr>
        <a:xfrm>
          <a:off x="0" y="0"/>
          <a:ext cx="0" cy="0"/>
          <a:chOff x="0" y="0"/>
          <a:chExt cx="0" cy="0"/>
        </a:xfrm>
      </p:grpSpPr>
      <p:sp>
        <p:nvSpPr>
          <p:cNvPr id="5" name="Content Placeholder 6">
            <a:extLst>
              <a:ext uri="{FF2B5EF4-FFF2-40B4-BE49-F238E27FC236}">
                <a16:creationId xmlns:a16="http://schemas.microsoft.com/office/drawing/2014/main" id="{2A2AA4BD-9A86-341F-861C-9E4570015025}"/>
              </a:ext>
            </a:extLst>
          </p:cNvPr>
          <p:cNvSpPr txBox="1">
            <a:spLocks/>
          </p:cNvSpPr>
          <p:nvPr/>
        </p:nvSpPr>
        <p:spPr>
          <a:xfrm>
            <a:off x="811843" y="541245"/>
            <a:ext cx="7464889" cy="1141077"/>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3200" dirty="0">
                <a:solidFill>
                  <a:schemeClr val="accent2"/>
                </a:solidFill>
                <a:latin typeface="+mn-lt"/>
                <a:ea typeface="Tuffy" panose="020B0603060100000000" pitchFamily="34" charset="0"/>
              </a:rPr>
              <a:t>How we teach reading at Whitecote</a:t>
            </a:r>
          </a:p>
        </p:txBody>
      </p:sp>
      <p:sp>
        <p:nvSpPr>
          <p:cNvPr id="7" name="Rectangle 6">
            <a:extLst>
              <a:ext uri="{FF2B5EF4-FFF2-40B4-BE49-F238E27FC236}">
                <a16:creationId xmlns:a16="http://schemas.microsoft.com/office/drawing/2014/main" id="{AE49C865-AA20-50F4-1EAB-AF7B511DFA38}"/>
              </a:ext>
            </a:extLst>
          </p:cNvPr>
          <p:cNvSpPr/>
          <p:nvPr/>
        </p:nvSpPr>
        <p:spPr>
          <a:xfrm>
            <a:off x="811844" y="1774655"/>
            <a:ext cx="7055149" cy="58744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ea typeface="Tuffy" panose="020B0603060100000000" pitchFamily="34" charset="0"/>
              </a:rPr>
              <a:t>Decoding (word reading – phonics)</a:t>
            </a:r>
          </a:p>
        </p:txBody>
      </p:sp>
      <p:sp>
        <p:nvSpPr>
          <p:cNvPr id="8" name="Rectangle 7">
            <a:extLst>
              <a:ext uri="{FF2B5EF4-FFF2-40B4-BE49-F238E27FC236}">
                <a16:creationId xmlns:a16="http://schemas.microsoft.com/office/drawing/2014/main" id="{E7F9494C-17F5-A6FC-06E4-52B43A0B90BB}"/>
              </a:ext>
            </a:extLst>
          </p:cNvPr>
          <p:cNvSpPr/>
          <p:nvPr/>
        </p:nvSpPr>
        <p:spPr>
          <a:xfrm>
            <a:off x="811843" y="2666507"/>
            <a:ext cx="7055149" cy="5874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t>Comprehension (understanding the words)</a:t>
            </a:r>
            <a:endParaRPr lang="en-GB" sz="2400" dirty="0">
              <a:ea typeface="Tuffy" panose="020B0603060100000000" pitchFamily="34" charset="0"/>
            </a:endParaRPr>
          </a:p>
        </p:txBody>
      </p:sp>
      <p:sp>
        <p:nvSpPr>
          <p:cNvPr id="9" name="Rectangle 8">
            <a:extLst>
              <a:ext uri="{FF2B5EF4-FFF2-40B4-BE49-F238E27FC236}">
                <a16:creationId xmlns:a16="http://schemas.microsoft.com/office/drawing/2014/main" id="{B5438C82-8451-7402-CB8A-23070AB05544}"/>
              </a:ext>
            </a:extLst>
          </p:cNvPr>
          <p:cNvSpPr/>
          <p:nvPr/>
        </p:nvSpPr>
        <p:spPr>
          <a:xfrm>
            <a:off x="811842" y="4785155"/>
            <a:ext cx="7055149" cy="5874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2400" dirty="0">
                <a:solidFill>
                  <a:schemeClr val="bg1"/>
                </a:solidFill>
                <a:ea typeface="Tuffy" panose="020B0603060100000000" pitchFamily="34" charset="0"/>
              </a:rPr>
              <a:t>Reading for pleasure</a:t>
            </a:r>
            <a:endParaRPr lang="en-GB" sz="2400" dirty="0">
              <a:solidFill>
                <a:schemeClr val="bg1"/>
              </a:solidFill>
            </a:endParaRPr>
          </a:p>
        </p:txBody>
      </p:sp>
      <p:sp>
        <p:nvSpPr>
          <p:cNvPr id="10" name="TextBox 9">
            <a:extLst>
              <a:ext uri="{FF2B5EF4-FFF2-40B4-BE49-F238E27FC236}">
                <a16:creationId xmlns:a16="http://schemas.microsoft.com/office/drawing/2014/main" id="{A4C3591F-F513-A5AD-B86A-78169514179C}"/>
              </a:ext>
            </a:extLst>
          </p:cNvPr>
          <p:cNvSpPr txBox="1"/>
          <p:nvPr/>
        </p:nvSpPr>
        <p:spPr>
          <a:xfrm>
            <a:off x="811842" y="3604053"/>
            <a:ext cx="7055149" cy="830997"/>
          </a:xfrm>
          <a:prstGeom prst="rect">
            <a:avLst/>
          </a:prstGeom>
          <a:solidFill>
            <a:schemeClr val="accent2"/>
          </a:solidFill>
        </p:spPr>
        <p:txBody>
          <a:bodyPr wrap="square">
            <a:spAutoFit/>
          </a:bodyPr>
          <a:lstStyle/>
          <a:p>
            <a:pPr algn="ctr"/>
            <a:r>
              <a:rPr lang="en-GB" sz="2400" dirty="0">
                <a:solidFill>
                  <a:schemeClr val="bg1"/>
                </a:solidFill>
              </a:rPr>
              <a:t>Fluency (reading accurately, quickly, with expression)</a:t>
            </a:r>
          </a:p>
        </p:txBody>
      </p:sp>
      <p:sp>
        <p:nvSpPr>
          <p:cNvPr id="2" name="TextBox 1">
            <a:extLst>
              <a:ext uri="{FF2B5EF4-FFF2-40B4-BE49-F238E27FC236}">
                <a16:creationId xmlns:a16="http://schemas.microsoft.com/office/drawing/2014/main" id="{4B6C471C-B901-26F3-CD83-E900E43564AA}"/>
              </a:ext>
            </a:extLst>
          </p:cNvPr>
          <p:cNvSpPr txBox="1"/>
          <p:nvPr/>
        </p:nvSpPr>
        <p:spPr>
          <a:xfrm>
            <a:off x="536028" y="5644055"/>
            <a:ext cx="8355724" cy="1200329"/>
          </a:xfrm>
          <a:prstGeom prst="rect">
            <a:avLst/>
          </a:prstGeom>
          <a:noFill/>
        </p:spPr>
        <p:txBody>
          <a:bodyPr wrap="square" rtlCol="0">
            <a:spAutoFit/>
          </a:bodyPr>
          <a:lstStyle/>
          <a:p>
            <a:r>
              <a:rPr lang="en-GB" sz="2400" dirty="0">
                <a:solidFill>
                  <a:schemeClr val="accent1"/>
                </a:solidFill>
              </a:rPr>
              <a:t>These run </a:t>
            </a:r>
            <a:r>
              <a:rPr lang="en-GB" sz="2400" b="1" dirty="0">
                <a:solidFill>
                  <a:schemeClr val="accent1"/>
                </a:solidFill>
              </a:rPr>
              <a:t>alongside</a:t>
            </a:r>
            <a:r>
              <a:rPr lang="en-GB" sz="2400" dirty="0">
                <a:solidFill>
                  <a:schemeClr val="accent1"/>
                </a:solidFill>
              </a:rPr>
              <a:t> each other from the beginning.</a:t>
            </a:r>
          </a:p>
          <a:p>
            <a:r>
              <a:rPr lang="en-GB" sz="2400" dirty="0">
                <a:solidFill>
                  <a:schemeClr val="accent1"/>
                </a:solidFill>
              </a:rPr>
              <a:t> They are underpinned by talk within a </a:t>
            </a:r>
            <a:r>
              <a:rPr lang="en-GB" sz="2400" b="1" dirty="0">
                <a:solidFill>
                  <a:schemeClr val="accent1"/>
                </a:solidFill>
              </a:rPr>
              <a:t>language rich environment</a:t>
            </a:r>
            <a:r>
              <a:rPr lang="en-GB" sz="2400" dirty="0">
                <a:solidFill>
                  <a:schemeClr val="accent1"/>
                </a:solidFill>
              </a:rPr>
              <a:t>.</a:t>
            </a:r>
            <a:endParaRPr lang="en-US" sz="2400" dirty="0">
              <a:solidFill>
                <a:schemeClr val="accent1"/>
              </a:solidFill>
            </a:endParaRPr>
          </a:p>
        </p:txBody>
      </p:sp>
    </p:spTree>
    <p:extLst>
      <p:ext uri="{BB962C8B-B14F-4D97-AF65-F5344CB8AC3E}">
        <p14:creationId xmlns:p14="http://schemas.microsoft.com/office/powerpoint/2010/main" val="264034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F2DBA-832D-17F3-FE1B-CDB5BF4A7806}"/>
              </a:ext>
            </a:extLst>
          </p:cNvPr>
          <p:cNvSpPr>
            <a:spLocks noGrp="1"/>
          </p:cNvSpPr>
          <p:nvPr>
            <p:ph type="title"/>
          </p:nvPr>
        </p:nvSpPr>
        <p:spPr>
          <a:xfrm>
            <a:off x="677334" y="221009"/>
            <a:ext cx="8596668" cy="646331"/>
          </a:xfrm>
        </p:spPr>
        <p:txBody>
          <a:bodyPr/>
          <a:lstStyle/>
          <a:p>
            <a:pPr algn="ctr"/>
            <a:r>
              <a:rPr lang="en-GB" dirty="0">
                <a:solidFill>
                  <a:schemeClr val="accent2"/>
                </a:solidFill>
              </a:rPr>
              <a:t>A language-rich environment</a:t>
            </a:r>
            <a:endParaRPr lang="en-US" dirty="0">
              <a:solidFill>
                <a:schemeClr val="accent2"/>
              </a:solidFill>
            </a:endParaRPr>
          </a:p>
        </p:txBody>
      </p:sp>
      <p:sp>
        <p:nvSpPr>
          <p:cNvPr id="4" name="TextBox 3">
            <a:extLst>
              <a:ext uri="{FF2B5EF4-FFF2-40B4-BE49-F238E27FC236}">
                <a16:creationId xmlns:a16="http://schemas.microsoft.com/office/drawing/2014/main" id="{23801C12-D05D-4830-F87C-6F3D3AEB3E71}"/>
              </a:ext>
            </a:extLst>
          </p:cNvPr>
          <p:cNvSpPr txBox="1"/>
          <p:nvPr/>
        </p:nvSpPr>
        <p:spPr>
          <a:xfrm>
            <a:off x="677334" y="1166280"/>
            <a:ext cx="4103370" cy="369332"/>
          </a:xfrm>
          <a:prstGeom prst="rect">
            <a:avLst/>
          </a:prstGeom>
          <a:solidFill>
            <a:schemeClr val="accent1"/>
          </a:solidFill>
          <a:ln>
            <a:solidFill>
              <a:schemeClr val="accent1"/>
            </a:solidFill>
          </a:ln>
        </p:spPr>
        <p:txBody>
          <a:bodyPr wrap="square" rtlCol="0">
            <a:spAutoFit/>
          </a:bodyPr>
          <a:lstStyle/>
          <a:p>
            <a:pPr algn="ctr"/>
            <a:r>
              <a:rPr lang="en-GB" dirty="0">
                <a:solidFill>
                  <a:schemeClr val="bg1"/>
                </a:solidFill>
              </a:rPr>
              <a:t>Interactions with highly trained staff</a:t>
            </a:r>
            <a:endParaRPr lang="en-US" dirty="0">
              <a:solidFill>
                <a:schemeClr val="bg1"/>
              </a:solidFill>
            </a:endParaRPr>
          </a:p>
        </p:txBody>
      </p:sp>
      <p:sp>
        <p:nvSpPr>
          <p:cNvPr id="6" name="TextBox 5">
            <a:extLst>
              <a:ext uri="{FF2B5EF4-FFF2-40B4-BE49-F238E27FC236}">
                <a16:creationId xmlns:a16="http://schemas.microsoft.com/office/drawing/2014/main" id="{4420F77F-4340-A1CF-4D70-72634188B410}"/>
              </a:ext>
            </a:extLst>
          </p:cNvPr>
          <p:cNvSpPr txBox="1"/>
          <p:nvPr/>
        </p:nvSpPr>
        <p:spPr>
          <a:xfrm>
            <a:off x="4975668" y="1166280"/>
            <a:ext cx="4103370" cy="369332"/>
          </a:xfrm>
          <a:prstGeom prst="rect">
            <a:avLst/>
          </a:prstGeom>
          <a:solidFill>
            <a:schemeClr val="accent2"/>
          </a:solidFill>
          <a:ln>
            <a:solidFill>
              <a:schemeClr val="accent1"/>
            </a:solidFill>
          </a:ln>
        </p:spPr>
        <p:txBody>
          <a:bodyPr wrap="square">
            <a:spAutoFit/>
          </a:bodyPr>
          <a:lstStyle/>
          <a:p>
            <a:pPr algn="ctr"/>
            <a:r>
              <a:rPr lang="en-GB" dirty="0">
                <a:solidFill>
                  <a:schemeClr val="bg1"/>
                </a:solidFill>
              </a:rPr>
              <a:t>Back-and-forth talk</a:t>
            </a:r>
            <a:endParaRPr lang="en-US" dirty="0">
              <a:solidFill>
                <a:schemeClr val="bg1"/>
              </a:solidFill>
            </a:endParaRPr>
          </a:p>
        </p:txBody>
      </p:sp>
      <p:sp>
        <p:nvSpPr>
          <p:cNvPr id="8" name="TextBox 7">
            <a:extLst>
              <a:ext uri="{FF2B5EF4-FFF2-40B4-BE49-F238E27FC236}">
                <a16:creationId xmlns:a16="http://schemas.microsoft.com/office/drawing/2014/main" id="{9C6A762A-C7A5-F37D-6C11-A65CA819FACC}"/>
              </a:ext>
            </a:extLst>
          </p:cNvPr>
          <p:cNvSpPr txBox="1"/>
          <p:nvPr/>
        </p:nvSpPr>
        <p:spPr>
          <a:xfrm>
            <a:off x="4975668" y="1722540"/>
            <a:ext cx="4103370" cy="369332"/>
          </a:xfrm>
          <a:prstGeom prst="rect">
            <a:avLst/>
          </a:prstGeom>
          <a:solidFill>
            <a:schemeClr val="accent1"/>
          </a:solidFill>
        </p:spPr>
        <p:txBody>
          <a:bodyPr wrap="square">
            <a:spAutoFit/>
          </a:bodyPr>
          <a:lstStyle/>
          <a:p>
            <a:pPr algn="ctr"/>
            <a:r>
              <a:rPr lang="en-GB" dirty="0">
                <a:solidFill>
                  <a:schemeClr val="bg1"/>
                </a:solidFill>
              </a:rPr>
              <a:t>Daily Storytime and Rhymes</a:t>
            </a:r>
            <a:endParaRPr lang="en-US" dirty="0">
              <a:solidFill>
                <a:schemeClr val="bg1"/>
              </a:solidFill>
            </a:endParaRPr>
          </a:p>
        </p:txBody>
      </p:sp>
      <p:sp>
        <p:nvSpPr>
          <p:cNvPr id="9" name="TextBox 8">
            <a:extLst>
              <a:ext uri="{FF2B5EF4-FFF2-40B4-BE49-F238E27FC236}">
                <a16:creationId xmlns:a16="http://schemas.microsoft.com/office/drawing/2014/main" id="{1F0E8B78-6D5B-E8DE-7587-8C57C186360B}"/>
              </a:ext>
            </a:extLst>
          </p:cNvPr>
          <p:cNvSpPr txBox="1"/>
          <p:nvPr/>
        </p:nvSpPr>
        <p:spPr>
          <a:xfrm>
            <a:off x="677334" y="1729491"/>
            <a:ext cx="4103370" cy="369332"/>
          </a:xfrm>
          <a:prstGeom prst="rect">
            <a:avLst/>
          </a:prstGeom>
          <a:solidFill>
            <a:schemeClr val="accent2"/>
          </a:solidFill>
        </p:spPr>
        <p:txBody>
          <a:bodyPr wrap="square">
            <a:spAutoFit/>
          </a:bodyPr>
          <a:lstStyle/>
          <a:p>
            <a:pPr algn="ctr"/>
            <a:r>
              <a:rPr lang="en-GB" dirty="0">
                <a:solidFill>
                  <a:schemeClr val="bg1"/>
                </a:solidFill>
              </a:rPr>
              <a:t>Inviting classroom book corners</a:t>
            </a:r>
            <a:endParaRPr lang="en-US" dirty="0">
              <a:solidFill>
                <a:schemeClr val="bg1"/>
              </a:solidFill>
            </a:endParaRPr>
          </a:p>
        </p:txBody>
      </p:sp>
      <p:sp>
        <p:nvSpPr>
          <p:cNvPr id="10" name="TextBox 9">
            <a:extLst>
              <a:ext uri="{FF2B5EF4-FFF2-40B4-BE49-F238E27FC236}">
                <a16:creationId xmlns:a16="http://schemas.microsoft.com/office/drawing/2014/main" id="{60D51A25-CCCD-AA60-ADEA-A592067A45FE}"/>
              </a:ext>
            </a:extLst>
          </p:cNvPr>
          <p:cNvSpPr txBox="1"/>
          <p:nvPr/>
        </p:nvSpPr>
        <p:spPr>
          <a:xfrm>
            <a:off x="677334" y="2303334"/>
            <a:ext cx="4103370" cy="646331"/>
          </a:xfrm>
          <a:prstGeom prst="rect">
            <a:avLst/>
          </a:prstGeom>
          <a:solidFill>
            <a:schemeClr val="accent1"/>
          </a:solidFill>
        </p:spPr>
        <p:txBody>
          <a:bodyPr wrap="square">
            <a:spAutoFit/>
          </a:bodyPr>
          <a:lstStyle/>
          <a:p>
            <a:pPr algn="ctr"/>
            <a:r>
              <a:rPr lang="en-GB" dirty="0">
                <a:solidFill>
                  <a:schemeClr val="bg1"/>
                </a:solidFill>
              </a:rPr>
              <a:t>Carefully selected, high quality books (non-fiction &amp; stories)</a:t>
            </a:r>
            <a:endParaRPr lang="en-US" dirty="0">
              <a:solidFill>
                <a:schemeClr val="bg1"/>
              </a:solidFill>
            </a:endParaRPr>
          </a:p>
        </p:txBody>
      </p:sp>
      <p:sp>
        <p:nvSpPr>
          <p:cNvPr id="11" name="TextBox 10">
            <a:extLst>
              <a:ext uri="{FF2B5EF4-FFF2-40B4-BE49-F238E27FC236}">
                <a16:creationId xmlns:a16="http://schemas.microsoft.com/office/drawing/2014/main" id="{D632D7C1-9BB5-5D52-516A-B5C46C916246}"/>
              </a:ext>
            </a:extLst>
          </p:cNvPr>
          <p:cNvSpPr txBox="1"/>
          <p:nvPr/>
        </p:nvSpPr>
        <p:spPr>
          <a:xfrm>
            <a:off x="4975668" y="2278800"/>
            <a:ext cx="4103370" cy="646331"/>
          </a:xfrm>
          <a:prstGeom prst="rect">
            <a:avLst/>
          </a:prstGeom>
          <a:solidFill>
            <a:schemeClr val="accent2"/>
          </a:solidFill>
        </p:spPr>
        <p:txBody>
          <a:bodyPr wrap="square">
            <a:spAutoFit/>
          </a:bodyPr>
          <a:lstStyle/>
          <a:p>
            <a:pPr algn="ctr"/>
            <a:r>
              <a:rPr lang="en-GB" dirty="0">
                <a:solidFill>
                  <a:schemeClr val="bg1"/>
                </a:solidFill>
              </a:rPr>
              <a:t>Play experiences that encourage children to revisit ideas and vocab</a:t>
            </a:r>
            <a:endParaRPr lang="en-US" dirty="0">
              <a:solidFill>
                <a:schemeClr val="bg1"/>
              </a:solidFill>
            </a:endParaRPr>
          </a:p>
        </p:txBody>
      </p:sp>
      <p:sp>
        <p:nvSpPr>
          <p:cNvPr id="12" name="TextBox 11">
            <a:extLst>
              <a:ext uri="{FF2B5EF4-FFF2-40B4-BE49-F238E27FC236}">
                <a16:creationId xmlns:a16="http://schemas.microsoft.com/office/drawing/2014/main" id="{9710C8C9-68C3-842A-8041-972105CEF627}"/>
              </a:ext>
            </a:extLst>
          </p:cNvPr>
          <p:cNvSpPr txBox="1"/>
          <p:nvPr/>
        </p:nvSpPr>
        <p:spPr>
          <a:xfrm>
            <a:off x="677334" y="3194440"/>
            <a:ext cx="8401704" cy="646331"/>
          </a:xfrm>
          <a:prstGeom prst="rect">
            <a:avLst/>
          </a:prstGeom>
          <a:solidFill>
            <a:schemeClr val="accent1"/>
          </a:solidFill>
        </p:spPr>
        <p:txBody>
          <a:bodyPr wrap="square">
            <a:spAutoFit/>
          </a:bodyPr>
          <a:lstStyle/>
          <a:p>
            <a:pPr algn="ctr"/>
            <a:r>
              <a:rPr lang="en-GB" dirty="0">
                <a:solidFill>
                  <a:schemeClr val="bg1"/>
                </a:solidFill>
              </a:rPr>
              <a:t>Lots of opportunities to read and write and to act out familiar stories in their chosen play</a:t>
            </a:r>
            <a:endParaRPr lang="en-US" dirty="0">
              <a:solidFill>
                <a:schemeClr val="bg1"/>
              </a:solidFill>
            </a:endParaRPr>
          </a:p>
        </p:txBody>
      </p:sp>
      <p:pic>
        <p:nvPicPr>
          <p:cNvPr id="1026" name="Picture 2">
            <a:extLst>
              <a:ext uri="{FF2B5EF4-FFF2-40B4-BE49-F238E27FC236}">
                <a16:creationId xmlns:a16="http://schemas.microsoft.com/office/drawing/2014/main" id="{8DE455C7-5994-A943-668B-0E183837CE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4120076"/>
            <a:ext cx="2045970" cy="231337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5A0A6F8-4D67-BD1B-2772-DFED972033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8411" y="4120076"/>
            <a:ext cx="3159549" cy="236966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A4DE8780-54D1-D915-1D07-0035AE14D2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7353" y="4154808"/>
            <a:ext cx="2051685" cy="2352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1550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E81F1A-1882-9DBF-AC0C-EB9EE255AEE2}"/>
              </a:ext>
            </a:extLst>
          </p:cNvPr>
          <p:cNvSpPr>
            <a:spLocks noGrp="1"/>
          </p:cNvSpPr>
          <p:nvPr>
            <p:ph type="title"/>
          </p:nvPr>
        </p:nvSpPr>
        <p:spPr/>
        <p:txBody>
          <a:bodyPr/>
          <a:lstStyle/>
          <a:p>
            <a:pPr algn="ctr"/>
            <a:r>
              <a:rPr lang="en-US" dirty="0">
                <a:solidFill>
                  <a:schemeClr val="accent2"/>
                </a:solidFill>
                <a:latin typeface="+mn-lt"/>
              </a:rPr>
              <a:t>What is Phonics?</a:t>
            </a:r>
            <a:br>
              <a:rPr lang="en-US" dirty="0">
                <a:solidFill>
                  <a:schemeClr val="accent2"/>
                </a:solidFill>
                <a:latin typeface="+mn-lt"/>
              </a:rPr>
            </a:br>
            <a:endParaRPr lang="en-US" dirty="0">
              <a:solidFill>
                <a:schemeClr val="accent2"/>
              </a:solidFill>
              <a:latin typeface="+mn-lt"/>
            </a:endParaRPr>
          </a:p>
        </p:txBody>
      </p:sp>
      <p:sp>
        <p:nvSpPr>
          <p:cNvPr id="4" name="Rectangle 3">
            <a:extLst>
              <a:ext uri="{FF2B5EF4-FFF2-40B4-BE49-F238E27FC236}">
                <a16:creationId xmlns:a16="http://schemas.microsoft.com/office/drawing/2014/main" id="{C4D4EBE1-83F6-5477-3A27-7E1046C6C44D}"/>
              </a:ext>
            </a:extLst>
          </p:cNvPr>
          <p:cNvSpPr/>
          <p:nvPr/>
        </p:nvSpPr>
        <p:spPr>
          <a:xfrm>
            <a:off x="491490" y="2862795"/>
            <a:ext cx="8869680" cy="14366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buNone/>
            </a:pPr>
            <a:r>
              <a:rPr lang="en-GB" sz="1800" dirty="0">
                <a:solidFill>
                  <a:schemeClr val="bg1"/>
                </a:solidFill>
                <a:effectLst/>
              </a:rPr>
              <a:t>Children begin to learn phonics (sounds/codes) in Early Years both in Nursery and Reception. Once children begin learning sounds, these sounds are used orally to identify and make words. They will then begin to learn the letters which make each of the sounds and these are used to read and spell words. </a:t>
            </a:r>
            <a:endParaRPr lang="en-GB" dirty="0">
              <a:solidFill>
                <a:schemeClr val="bg1"/>
              </a:solidFill>
              <a:effectLst/>
            </a:endParaRPr>
          </a:p>
        </p:txBody>
      </p:sp>
      <p:sp>
        <p:nvSpPr>
          <p:cNvPr id="7" name="Rectangle 6">
            <a:extLst>
              <a:ext uri="{FF2B5EF4-FFF2-40B4-BE49-F238E27FC236}">
                <a16:creationId xmlns:a16="http://schemas.microsoft.com/office/drawing/2014/main" id="{67B5F85E-D46D-C4C7-9478-A769B3DB8080}"/>
              </a:ext>
            </a:extLst>
          </p:cNvPr>
          <p:cNvSpPr/>
          <p:nvPr/>
        </p:nvSpPr>
        <p:spPr>
          <a:xfrm>
            <a:off x="491490" y="4544770"/>
            <a:ext cx="8869680" cy="1436650"/>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indent="0">
              <a:buNone/>
            </a:pPr>
            <a:r>
              <a:rPr lang="en-GB" sz="1800" dirty="0">
                <a:solidFill>
                  <a:schemeClr val="bg1"/>
                </a:solidFill>
                <a:effectLst/>
              </a:rPr>
              <a:t>For this reason, the first initial sounds that are taught are ‘s’, ‘a’, ‘t’, ‘p’, ‘</a:t>
            </a:r>
            <a:r>
              <a:rPr lang="en-GB" sz="1800" dirty="0" err="1">
                <a:solidFill>
                  <a:schemeClr val="bg1"/>
                </a:solidFill>
                <a:effectLst/>
              </a:rPr>
              <a:t>i</a:t>
            </a:r>
            <a:r>
              <a:rPr lang="en-GB" sz="1800" dirty="0">
                <a:solidFill>
                  <a:schemeClr val="bg1"/>
                </a:solidFill>
                <a:effectLst/>
              </a:rPr>
              <a:t>’, ‘n’. These can immediately be blended for reading to make simple CVC words (consonant, vowel, consonant) e.g. sat, pin. Children then develop segmenting for writing skills; breaking the word into sounds to spell it out. </a:t>
            </a:r>
            <a:endParaRPr lang="en-GB" dirty="0">
              <a:solidFill>
                <a:schemeClr val="bg1"/>
              </a:solidFill>
              <a:effectLst/>
            </a:endParaRPr>
          </a:p>
        </p:txBody>
      </p:sp>
      <p:sp>
        <p:nvSpPr>
          <p:cNvPr id="3" name="Rectangle 2">
            <a:extLst>
              <a:ext uri="{FF2B5EF4-FFF2-40B4-BE49-F238E27FC236}">
                <a16:creationId xmlns:a16="http://schemas.microsoft.com/office/drawing/2014/main" id="{84B3BE6C-F080-FF15-8E10-CFFC38675F48}"/>
              </a:ext>
            </a:extLst>
          </p:cNvPr>
          <p:cNvSpPr/>
          <p:nvPr/>
        </p:nvSpPr>
        <p:spPr>
          <a:xfrm>
            <a:off x="491490" y="1573250"/>
            <a:ext cx="8869680" cy="1044220"/>
          </a:xfrm>
          <a:prstGeom prst="rect">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Phonics is a method of teaching reading and writing that focuses on the relationship between letters (graphemes) and the sounds (phonemes) they represent, helping learners decode words by “sounding them out.”</a:t>
            </a:r>
            <a:endParaRPr lang="en-GB" dirty="0">
              <a:solidFill>
                <a:schemeClr val="bg1"/>
              </a:solidFill>
              <a:effectLst/>
            </a:endParaRPr>
          </a:p>
        </p:txBody>
      </p:sp>
    </p:spTree>
    <p:extLst>
      <p:ext uri="{BB962C8B-B14F-4D97-AF65-F5344CB8AC3E}">
        <p14:creationId xmlns:p14="http://schemas.microsoft.com/office/powerpoint/2010/main" val="257087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0A324F93-5769-F6F3-9D19-C0A7BF83B114}"/>
              </a:ext>
            </a:extLst>
          </p:cNvPr>
          <p:cNvSpPr txBox="1">
            <a:spLocks/>
          </p:cNvSpPr>
          <p:nvPr/>
        </p:nvSpPr>
        <p:spPr>
          <a:xfrm>
            <a:off x="457198" y="478895"/>
            <a:ext cx="8220075" cy="994306"/>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dirty="0">
              <a:solidFill>
                <a:schemeClr val="accent2"/>
              </a:solidFill>
              <a:latin typeface="Tuffy" panose="020B0603060100000000" pitchFamily="34" charset="0"/>
              <a:ea typeface="Tuffy" panose="020B0603060100000000" pitchFamily="34" charset="0"/>
            </a:endParaRPr>
          </a:p>
        </p:txBody>
      </p:sp>
      <p:sp>
        <p:nvSpPr>
          <p:cNvPr id="2" name="TextBox 1">
            <a:extLst>
              <a:ext uri="{FF2B5EF4-FFF2-40B4-BE49-F238E27FC236}">
                <a16:creationId xmlns:a16="http://schemas.microsoft.com/office/drawing/2014/main" id="{7C17D989-BC8E-2A76-9787-1A791E531DD0}"/>
              </a:ext>
            </a:extLst>
          </p:cNvPr>
          <p:cNvSpPr txBox="1"/>
          <p:nvPr/>
        </p:nvSpPr>
        <p:spPr>
          <a:xfrm>
            <a:off x="1165860" y="478895"/>
            <a:ext cx="7258050" cy="1077218"/>
          </a:xfrm>
          <a:prstGeom prst="rect">
            <a:avLst/>
          </a:prstGeom>
          <a:noFill/>
        </p:spPr>
        <p:txBody>
          <a:bodyPr wrap="square" rtlCol="0">
            <a:spAutoFit/>
          </a:bodyPr>
          <a:lstStyle/>
          <a:p>
            <a:pPr algn="ctr"/>
            <a:r>
              <a:rPr lang="en-US" sz="3200" dirty="0">
                <a:solidFill>
                  <a:schemeClr val="accent2"/>
                </a:solidFill>
              </a:rPr>
              <a:t>Demonstration lesson: </a:t>
            </a:r>
          </a:p>
          <a:p>
            <a:pPr algn="ctr"/>
            <a:r>
              <a:rPr lang="en-US" sz="3200" dirty="0">
                <a:solidFill>
                  <a:schemeClr val="accent2"/>
                </a:solidFill>
              </a:rPr>
              <a:t>Introducing a new piece of code </a:t>
            </a:r>
          </a:p>
        </p:txBody>
      </p:sp>
      <p:pic>
        <p:nvPicPr>
          <p:cNvPr id="15" name="Online Media 14" descr="Floppy's Phonics - Phase 1+ - How to for Parents">
            <a:hlinkClick r:id="" action="ppaction://media"/>
            <a:extLst>
              <a:ext uri="{FF2B5EF4-FFF2-40B4-BE49-F238E27FC236}">
                <a16:creationId xmlns:a16="http://schemas.microsoft.com/office/drawing/2014/main" id="{7B197A16-ECB1-5206-E77E-38322D148805}"/>
              </a:ext>
            </a:extLst>
          </p:cNvPr>
          <p:cNvPicPr>
            <a:picLocks noRot="1" noChangeAspect="1"/>
          </p:cNvPicPr>
          <p:nvPr>
            <a:videoFile r:link="rId1"/>
          </p:nvPr>
        </p:nvPicPr>
        <p:blipFill>
          <a:blip r:embed="rId3"/>
          <a:stretch>
            <a:fillRect/>
          </a:stretch>
        </p:blipFill>
        <p:spPr>
          <a:xfrm>
            <a:off x="1028700" y="1762760"/>
            <a:ext cx="8220075" cy="4644343"/>
          </a:xfrm>
          <a:prstGeom prst="rect">
            <a:avLst/>
          </a:prstGeom>
        </p:spPr>
      </p:pic>
    </p:spTree>
    <p:extLst>
      <p:ext uri="{BB962C8B-B14F-4D97-AF65-F5344CB8AC3E}">
        <p14:creationId xmlns:p14="http://schemas.microsoft.com/office/powerpoint/2010/main" val="1292654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5"/>
                </p:tgtEl>
              </p:cMediaNode>
            </p:video>
            <p:seq concurrent="1" nextAc="seek">
              <p:cTn id="8" restart="whenNotActive" fill="hold" evtFilter="cancelBubble" nodeType="interactiveSeq">
                <p:stCondLst>
                  <p:cond evt="onClick" delay="0">
                    <p:tgtEl>
                      <p:spTgt spid="1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5"/>
                                        </p:tgtEl>
                                      </p:cBhvr>
                                    </p:cmd>
                                  </p:childTnLst>
                                </p:cTn>
                              </p:par>
                            </p:childTnLst>
                          </p:cTn>
                        </p:par>
                      </p:childTnLst>
                    </p:cTn>
                  </p:par>
                </p:childTnLst>
              </p:cTn>
              <p:nextCondLst>
                <p:cond evt="onClick" delay="0">
                  <p:tgtEl>
                    <p:spTgt spid="1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4EAD56B3-E829-85E4-7934-5982BEDB2583}"/>
              </a:ext>
            </a:extLst>
          </p:cNvPr>
          <p:cNvSpPr>
            <a:spLocks noGrp="1"/>
          </p:cNvSpPr>
          <p:nvPr>
            <p:ph type="title"/>
          </p:nvPr>
        </p:nvSpPr>
        <p:spPr>
          <a:xfrm>
            <a:off x="457198" y="478895"/>
            <a:ext cx="8220075" cy="994306"/>
          </a:xfrm>
        </p:spPr>
        <p:txBody>
          <a:bodyPr/>
          <a:lstStyle/>
          <a:p>
            <a:pPr algn="ctr"/>
            <a:r>
              <a:rPr lang="en-GB" dirty="0">
                <a:solidFill>
                  <a:schemeClr val="accent2"/>
                </a:solidFill>
                <a:latin typeface="+mn-lt"/>
                <a:ea typeface="Tuffy" panose="020B0603060100000000" pitchFamily="34" charset="0"/>
              </a:rPr>
              <a:t>Reading Every Day</a:t>
            </a:r>
          </a:p>
        </p:txBody>
      </p:sp>
      <p:sp>
        <p:nvSpPr>
          <p:cNvPr id="5" name="Content Placeholder 6">
            <a:extLst>
              <a:ext uri="{FF2B5EF4-FFF2-40B4-BE49-F238E27FC236}">
                <a16:creationId xmlns:a16="http://schemas.microsoft.com/office/drawing/2014/main" id="{B2E034C7-2B81-818E-C626-9568BC71115F}"/>
              </a:ext>
            </a:extLst>
          </p:cNvPr>
          <p:cNvSpPr txBox="1">
            <a:spLocks/>
          </p:cNvSpPr>
          <p:nvPr/>
        </p:nvSpPr>
        <p:spPr>
          <a:xfrm>
            <a:off x="457198" y="1386275"/>
            <a:ext cx="8220075" cy="749975"/>
          </a:xfrm>
          <a:prstGeom prst="roundRect">
            <a:avLst>
              <a:gd name="adj" fmla="val 0"/>
            </a:avLst>
          </a:prstGeom>
          <a:no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2000" dirty="0">
                <a:solidFill>
                  <a:schemeClr val="accent2"/>
                </a:solidFill>
                <a:latin typeface="+mn-lt"/>
                <a:ea typeface="Tuffy" panose="020B0603060100000000" pitchFamily="34" charset="0"/>
              </a:rPr>
              <a:t>Reading </a:t>
            </a:r>
            <a:r>
              <a:rPr lang="en-GB" sz="2000" b="1" dirty="0">
                <a:solidFill>
                  <a:schemeClr val="accent2"/>
                </a:solidFill>
                <a:latin typeface="+mn-lt"/>
                <a:ea typeface="Tuffy" panose="020B0603060100000000" pitchFamily="34" charset="0"/>
              </a:rPr>
              <a:t>to</a:t>
            </a:r>
            <a:r>
              <a:rPr lang="en-GB" sz="2000" dirty="0">
                <a:solidFill>
                  <a:schemeClr val="accent2"/>
                </a:solidFill>
                <a:latin typeface="+mn-lt"/>
                <a:ea typeface="Tuffy" panose="020B0603060100000000" pitchFamily="34" charset="0"/>
              </a:rPr>
              <a:t> your child every day is just as important as</a:t>
            </a:r>
            <a:br>
              <a:rPr lang="en-GB" sz="2000" dirty="0">
                <a:solidFill>
                  <a:schemeClr val="accent2"/>
                </a:solidFill>
                <a:latin typeface="+mn-lt"/>
                <a:ea typeface="Tuffy" panose="020B0603060100000000" pitchFamily="34" charset="0"/>
              </a:rPr>
            </a:br>
            <a:r>
              <a:rPr lang="en-GB" sz="2000" dirty="0">
                <a:solidFill>
                  <a:schemeClr val="accent2"/>
                </a:solidFill>
                <a:latin typeface="+mn-lt"/>
                <a:ea typeface="Tuffy" panose="020B0603060100000000" pitchFamily="34" charset="0"/>
              </a:rPr>
              <a:t>hearing your child read to you.</a:t>
            </a:r>
          </a:p>
        </p:txBody>
      </p:sp>
      <p:sp>
        <p:nvSpPr>
          <p:cNvPr id="12" name="Rectangle 11">
            <a:extLst>
              <a:ext uri="{FF2B5EF4-FFF2-40B4-BE49-F238E27FC236}">
                <a16:creationId xmlns:a16="http://schemas.microsoft.com/office/drawing/2014/main" id="{9A00A045-4C54-4298-BECE-B133E4F7C633}"/>
              </a:ext>
            </a:extLst>
          </p:cNvPr>
          <p:cNvSpPr/>
          <p:nvPr/>
        </p:nvSpPr>
        <p:spPr>
          <a:xfrm>
            <a:off x="435432" y="2353800"/>
            <a:ext cx="5026921" cy="13261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44000"/>
            <a:r>
              <a:rPr lang="en-GB" dirty="0">
                <a:ea typeface="Tuffy" panose="020B0603060100000000" pitchFamily="34" charset="0"/>
              </a:rPr>
              <a:t>Reading to your child will help your child to develop their understanding of what they hear. It can also inspire them to want to read for themselves.</a:t>
            </a:r>
          </a:p>
        </p:txBody>
      </p:sp>
      <p:sp>
        <p:nvSpPr>
          <p:cNvPr id="13" name="Content Placeholder 6">
            <a:extLst>
              <a:ext uri="{FF2B5EF4-FFF2-40B4-BE49-F238E27FC236}">
                <a16:creationId xmlns:a16="http://schemas.microsoft.com/office/drawing/2014/main" id="{F49F0EB9-9D61-68FD-EA9B-769D10C8F91F}"/>
              </a:ext>
            </a:extLst>
          </p:cNvPr>
          <p:cNvSpPr txBox="1">
            <a:spLocks/>
          </p:cNvSpPr>
          <p:nvPr/>
        </p:nvSpPr>
        <p:spPr>
          <a:xfrm>
            <a:off x="435431" y="5521680"/>
            <a:ext cx="5026921" cy="857425"/>
          </a:xfrm>
          <a:prstGeom prst="roundRect">
            <a:avLst>
              <a:gd name="adj" fmla="val 0"/>
            </a:avLst>
          </a:prstGeom>
          <a:solidFill>
            <a:schemeClr val="accent2"/>
          </a:solidFill>
          <a:ln w="25400">
            <a:noFill/>
          </a:ln>
        </p:spPr>
        <p:txBody>
          <a:bodyPr vert="horz" lIns="252000" tIns="252000" rIns="252000" bIns="252000" rtlCol="0" anchor="ctr">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solidFill>
                  <a:schemeClr val="bg1"/>
                </a:solidFill>
                <a:latin typeface="Tuffy" panose="020B0603060100000000" pitchFamily="34" charset="0"/>
                <a:ea typeface="Tuffy" panose="020B0603060100000000" pitchFamily="34" charset="0"/>
              </a:rPr>
              <a:t>Complete the home reading record each time your child reads at home for them to receive a home reading sticker.</a:t>
            </a:r>
          </a:p>
        </p:txBody>
      </p:sp>
      <p:sp>
        <p:nvSpPr>
          <p:cNvPr id="2" name="TextBox 1">
            <a:extLst>
              <a:ext uri="{FF2B5EF4-FFF2-40B4-BE49-F238E27FC236}">
                <a16:creationId xmlns:a16="http://schemas.microsoft.com/office/drawing/2014/main" id="{F953A2B9-829C-B3C1-642A-028DAF8E47F4}"/>
              </a:ext>
            </a:extLst>
          </p:cNvPr>
          <p:cNvSpPr txBox="1"/>
          <p:nvPr/>
        </p:nvSpPr>
        <p:spPr>
          <a:xfrm>
            <a:off x="435432" y="3850745"/>
            <a:ext cx="5005155" cy="646331"/>
          </a:xfrm>
          <a:prstGeom prst="rect">
            <a:avLst/>
          </a:prstGeom>
          <a:solidFill>
            <a:schemeClr val="accent2"/>
          </a:solidFill>
        </p:spPr>
        <p:txBody>
          <a:bodyPr wrap="square" rtlCol="0">
            <a:spAutoFit/>
          </a:bodyPr>
          <a:lstStyle/>
          <a:p>
            <a:r>
              <a:rPr lang="en-GB" dirty="0">
                <a:solidFill>
                  <a:schemeClr val="bg1"/>
                </a:solidFill>
                <a:ea typeface="Tuffy" panose="020B0603060100000000" pitchFamily="34" charset="0"/>
              </a:rPr>
              <a:t>Try to read to your child at a higher level than they can read by themselves.</a:t>
            </a:r>
          </a:p>
        </p:txBody>
      </p:sp>
      <p:sp>
        <p:nvSpPr>
          <p:cNvPr id="3" name="TextBox 2">
            <a:extLst>
              <a:ext uri="{FF2B5EF4-FFF2-40B4-BE49-F238E27FC236}">
                <a16:creationId xmlns:a16="http://schemas.microsoft.com/office/drawing/2014/main" id="{28E325A9-3DF6-610F-F676-F4D3551E596A}"/>
              </a:ext>
            </a:extLst>
          </p:cNvPr>
          <p:cNvSpPr txBox="1"/>
          <p:nvPr/>
        </p:nvSpPr>
        <p:spPr>
          <a:xfrm>
            <a:off x="457198" y="4667916"/>
            <a:ext cx="5026921" cy="646331"/>
          </a:xfrm>
          <a:prstGeom prst="rect">
            <a:avLst/>
          </a:prstGeom>
          <a:solidFill>
            <a:schemeClr val="accent1"/>
          </a:solidFill>
        </p:spPr>
        <p:txBody>
          <a:bodyPr wrap="square" rtlCol="0">
            <a:spAutoFit/>
          </a:bodyPr>
          <a:lstStyle/>
          <a:p>
            <a:r>
              <a:rPr lang="en-GB" dirty="0">
                <a:solidFill>
                  <a:schemeClr val="bg1"/>
                </a:solidFill>
                <a:ea typeface="Tuffy" panose="020B0603060100000000" pitchFamily="34" charset="0"/>
              </a:rPr>
              <a:t>Remember to talk about new words you come across together.</a:t>
            </a:r>
          </a:p>
        </p:txBody>
      </p:sp>
      <p:pic>
        <p:nvPicPr>
          <p:cNvPr id="6" name="Picture 5" descr="A person reading a book with two children&#10;&#10;Description automatically generated">
            <a:extLst>
              <a:ext uri="{FF2B5EF4-FFF2-40B4-BE49-F238E27FC236}">
                <a16:creationId xmlns:a16="http://schemas.microsoft.com/office/drawing/2014/main" id="{21DC780A-3434-30B7-817A-ED763231F535}"/>
              </a:ext>
            </a:extLst>
          </p:cNvPr>
          <p:cNvPicPr>
            <a:picLocks noChangeAspect="1"/>
          </p:cNvPicPr>
          <p:nvPr/>
        </p:nvPicPr>
        <p:blipFill>
          <a:blip r:embed="rId2"/>
          <a:stretch>
            <a:fillRect/>
          </a:stretch>
        </p:blipFill>
        <p:spPr>
          <a:xfrm>
            <a:off x="5580077" y="2659738"/>
            <a:ext cx="5026921" cy="3453454"/>
          </a:xfrm>
          <a:prstGeom prst="rect">
            <a:avLst/>
          </a:prstGeom>
        </p:spPr>
      </p:pic>
    </p:spTree>
    <p:extLst>
      <p:ext uri="{BB962C8B-B14F-4D97-AF65-F5344CB8AC3E}">
        <p14:creationId xmlns:p14="http://schemas.microsoft.com/office/powerpoint/2010/main" val="327630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2" grpId="0" animBg="1"/>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0E578EB3-E30D-3842-7DF6-4B25C00EB4AF}"/>
              </a:ext>
            </a:extLst>
          </p:cNvPr>
          <p:cNvSpPr>
            <a:spLocks noGrp="1"/>
          </p:cNvSpPr>
          <p:nvPr>
            <p:ph type="title"/>
          </p:nvPr>
        </p:nvSpPr>
        <p:spPr>
          <a:xfrm>
            <a:off x="457198" y="478895"/>
            <a:ext cx="8220075" cy="994306"/>
          </a:xfrm>
        </p:spPr>
        <p:txBody>
          <a:bodyPr/>
          <a:lstStyle/>
          <a:p>
            <a:pPr algn="ctr"/>
            <a:r>
              <a:rPr lang="en-GB" dirty="0">
                <a:solidFill>
                  <a:schemeClr val="accent2"/>
                </a:solidFill>
                <a:latin typeface="Tuffy" panose="020B0603060100000000" pitchFamily="34" charset="0"/>
                <a:ea typeface="Tuffy" panose="020B0603060100000000" pitchFamily="34" charset="0"/>
              </a:rPr>
              <a:t>Reading for Understanding</a:t>
            </a:r>
          </a:p>
        </p:txBody>
      </p:sp>
      <p:sp>
        <p:nvSpPr>
          <p:cNvPr id="5" name="Rectangle 4">
            <a:extLst>
              <a:ext uri="{FF2B5EF4-FFF2-40B4-BE49-F238E27FC236}">
                <a16:creationId xmlns:a16="http://schemas.microsoft.com/office/drawing/2014/main" id="{3FB64864-8208-6887-F2DB-50F777A6F430}"/>
              </a:ext>
            </a:extLst>
          </p:cNvPr>
          <p:cNvSpPr/>
          <p:nvPr/>
        </p:nvSpPr>
        <p:spPr>
          <a:xfrm>
            <a:off x="811843" y="4343522"/>
            <a:ext cx="7464890" cy="772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uffy" panose="020B0603060100000000" pitchFamily="34" charset="0"/>
                <a:ea typeface="Tuffy" panose="020B0603060100000000" pitchFamily="34" charset="0"/>
              </a:rPr>
              <a:t>Use a dictionary together to get your child used to</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exploring words for themselves.</a:t>
            </a:r>
          </a:p>
        </p:txBody>
      </p:sp>
      <p:grpSp>
        <p:nvGrpSpPr>
          <p:cNvPr id="6" name="Group 5">
            <a:extLst>
              <a:ext uri="{FF2B5EF4-FFF2-40B4-BE49-F238E27FC236}">
                <a16:creationId xmlns:a16="http://schemas.microsoft.com/office/drawing/2014/main" id="{DC79C226-DD10-83A0-46E9-CCAB5D674CB1}"/>
              </a:ext>
            </a:extLst>
          </p:cNvPr>
          <p:cNvGrpSpPr/>
          <p:nvPr/>
        </p:nvGrpSpPr>
        <p:grpSpPr>
          <a:xfrm>
            <a:off x="811844" y="1437923"/>
            <a:ext cx="7464889" cy="945885"/>
            <a:chOff x="811844" y="1437923"/>
            <a:chExt cx="7464889" cy="945885"/>
          </a:xfrm>
          <a:solidFill>
            <a:schemeClr val="accent1"/>
          </a:solidFill>
        </p:grpSpPr>
        <p:sp>
          <p:nvSpPr>
            <p:cNvPr id="7" name="Rectangle 6">
              <a:extLst>
                <a:ext uri="{FF2B5EF4-FFF2-40B4-BE49-F238E27FC236}">
                  <a16:creationId xmlns:a16="http://schemas.microsoft.com/office/drawing/2014/main" id="{836835B5-3454-47F5-BFC3-DB44E6FD1305}"/>
                </a:ext>
              </a:extLst>
            </p:cNvPr>
            <p:cNvSpPr/>
            <p:nvPr/>
          </p:nvSpPr>
          <p:spPr>
            <a:xfrm>
              <a:off x="811844" y="1611701"/>
              <a:ext cx="7464889" cy="772107"/>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uffy" panose="020B0603060100000000" pitchFamily="34" charset="0"/>
                  <a:ea typeface="Tuffy" panose="020B0603060100000000" pitchFamily="34" charset="0"/>
                </a:rPr>
                <a:t>What is happening? Talk about what is happening in the</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pictures </a:t>
              </a:r>
              <a:r>
                <a:rPr lang="en-GB" b="1" dirty="0">
                  <a:latin typeface="Tuffy" panose="020B0603060100000000" pitchFamily="34" charset="0"/>
                  <a:ea typeface="Tuffy" panose="020B0603060100000000" pitchFamily="34" charset="0"/>
                </a:rPr>
                <a:t>before</a:t>
              </a:r>
              <a:r>
                <a:rPr lang="en-GB" dirty="0">
                  <a:latin typeface="Tuffy" panose="020B0603060100000000" pitchFamily="34" charset="0"/>
                  <a:ea typeface="Tuffy" panose="020B0603060100000000" pitchFamily="34" charset="0"/>
                </a:rPr>
                <a:t> you read the text. What can you see?</a:t>
              </a:r>
            </a:p>
          </p:txBody>
        </p:sp>
        <p:pic>
          <p:nvPicPr>
            <p:cNvPr id="8" name="Picture 7">
              <a:extLst>
                <a:ext uri="{FF2B5EF4-FFF2-40B4-BE49-F238E27FC236}">
                  <a16:creationId xmlns:a16="http://schemas.microsoft.com/office/drawing/2014/main" id="{338AC3B1-86FF-F17D-0C97-627759D2D07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751351">
              <a:off x="7345001" y="1437923"/>
              <a:ext cx="691532" cy="744749"/>
            </a:xfrm>
            <a:prstGeom prst="rect">
              <a:avLst/>
            </a:prstGeom>
            <a:grpFill/>
          </p:spPr>
        </p:pic>
      </p:grpSp>
      <p:grpSp>
        <p:nvGrpSpPr>
          <p:cNvPr id="9" name="Group 8">
            <a:extLst>
              <a:ext uri="{FF2B5EF4-FFF2-40B4-BE49-F238E27FC236}">
                <a16:creationId xmlns:a16="http://schemas.microsoft.com/office/drawing/2014/main" id="{064B5546-3A42-5B2D-C9B7-20006C250292}"/>
              </a:ext>
            </a:extLst>
          </p:cNvPr>
          <p:cNvGrpSpPr/>
          <p:nvPr/>
        </p:nvGrpSpPr>
        <p:grpSpPr>
          <a:xfrm>
            <a:off x="811843" y="2497913"/>
            <a:ext cx="7464890" cy="796502"/>
            <a:chOff x="811843" y="2497913"/>
            <a:chExt cx="7464890" cy="796502"/>
          </a:xfrm>
        </p:grpSpPr>
        <p:sp>
          <p:nvSpPr>
            <p:cNvPr id="10" name="Rectangle 9">
              <a:extLst>
                <a:ext uri="{FF2B5EF4-FFF2-40B4-BE49-F238E27FC236}">
                  <a16:creationId xmlns:a16="http://schemas.microsoft.com/office/drawing/2014/main" id="{2E314743-A39E-2C27-0B30-D62D35B855A8}"/>
                </a:ext>
              </a:extLst>
            </p:cNvPr>
            <p:cNvSpPr/>
            <p:nvPr/>
          </p:nvSpPr>
          <p:spPr>
            <a:xfrm>
              <a:off x="811843" y="2522308"/>
              <a:ext cx="7464890" cy="77210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uffy" panose="020B0603060100000000" pitchFamily="34" charset="0"/>
                  <a:ea typeface="Tuffy" panose="020B0603060100000000" pitchFamily="34" charset="0"/>
                </a:rPr>
                <a:t>Discuss the setting of the story. Have you read another book</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with the same setting?</a:t>
              </a:r>
            </a:p>
          </p:txBody>
        </p:sp>
        <p:pic>
          <p:nvPicPr>
            <p:cNvPr id="11" name="Picture 10">
              <a:extLst>
                <a:ext uri="{FF2B5EF4-FFF2-40B4-BE49-F238E27FC236}">
                  <a16:creationId xmlns:a16="http://schemas.microsoft.com/office/drawing/2014/main" id="{F00E2F9F-B5E8-0AD7-D423-AAE493EA47B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15480">
              <a:off x="7431046" y="2497913"/>
              <a:ext cx="590878" cy="636349"/>
            </a:xfrm>
            <a:prstGeom prst="rect">
              <a:avLst/>
            </a:prstGeom>
          </p:spPr>
        </p:pic>
      </p:grpSp>
      <p:grpSp>
        <p:nvGrpSpPr>
          <p:cNvPr id="13" name="Group 12">
            <a:extLst>
              <a:ext uri="{FF2B5EF4-FFF2-40B4-BE49-F238E27FC236}">
                <a16:creationId xmlns:a16="http://schemas.microsoft.com/office/drawing/2014/main" id="{821E0C99-8C21-2CDF-7455-E50F5D028CAC}"/>
              </a:ext>
            </a:extLst>
          </p:cNvPr>
          <p:cNvGrpSpPr/>
          <p:nvPr/>
        </p:nvGrpSpPr>
        <p:grpSpPr>
          <a:xfrm>
            <a:off x="811844" y="3431245"/>
            <a:ext cx="7464889" cy="773777"/>
            <a:chOff x="811844" y="3431245"/>
            <a:chExt cx="7464889" cy="773777"/>
          </a:xfrm>
        </p:grpSpPr>
        <p:sp>
          <p:nvSpPr>
            <p:cNvPr id="14" name="Rectangle 13">
              <a:extLst>
                <a:ext uri="{FF2B5EF4-FFF2-40B4-BE49-F238E27FC236}">
                  <a16:creationId xmlns:a16="http://schemas.microsoft.com/office/drawing/2014/main" id="{4870291F-D9A1-EFEF-4B18-383453CC70BF}"/>
                </a:ext>
              </a:extLst>
            </p:cNvPr>
            <p:cNvSpPr/>
            <p:nvPr/>
          </p:nvSpPr>
          <p:spPr>
            <a:xfrm>
              <a:off x="811844" y="3432915"/>
              <a:ext cx="7464889" cy="77210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uffy" panose="020B0603060100000000" pitchFamily="34" charset="0"/>
                  <a:ea typeface="Tuffy" panose="020B0603060100000000" pitchFamily="34" charset="0"/>
                </a:rPr>
                <a:t>Start in the middle of a book. What do you think has happened</a:t>
              </a:r>
              <a:br>
                <a:rPr lang="en-GB" dirty="0">
                  <a:latin typeface="Tuffy" panose="020B0603060100000000" pitchFamily="34" charset="0"/>
                  <a:ea typeface="Tuffy" panose="020B0603060100000000" pitchFamily="34" charset="0"/>
                </a:rPr>
              </a:br>
              <a:r>
                <a:rPr lang="en-GB" dirty="0">
                  <a:latin typeface="Tuffy" panose="020B0603060100000000" pitchFamily="34" charset="0"/>
                  <a:ea typeface="Tuffy" panose="020B0603060100000000" pitchFamily="34" charset="0"/>
                </a:rPr>
                <a:t>before this point? What makes you think that?</a:t>
              </a:r>
            </a:p>
          </p:txBody>
        </p:sp>
        <p:pic>
          <p:nvPicPr>
            <p:cNvPr id="15" name="Picture 14">
              <a:extLst>
                <a:ext uri="{FF2B5EF4-FFF2-40B4-BE49-F238E27FC236}">
                  <a16:creationId xmlns:a16="http://schemas.microsoft.com/office/drawing/2014/main" id="{32B54BFE-7086-71E5-2220-1D796676116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123877">
              <a:off x="7347800" y="3431245"/>
              <a:ext cx="606426" cy="653094"/>
            </a:xfrm>
            <a:prstGeom prst="rect">
              <a:avLst/>
            </a:prstGeom>
          </p:spPr>
        </p:pic>
      </p:grpSp>
      <p:pic>
        <p:nvPicPr>
          <p:cNvPr id="2" name="Picture 1" descr="A child lying on a couch reading a book&#10;&#10;Description automatically generated">
            <a:extLst>
              <a:ext uri="{FF2B5EF4-FFF2-40B4-BE49-F238E27FC236}">
                <a16:creationId xmlns:a16="http://schemas.microsoft.com/office/drawing/2014/main" id="{1CACB84C-DE6A-8A61-477F-B29795135EA9}"/>
              </a:ext>
            </a:extLst>
          </p:cNvPr>
          <p:cNvPicPr>
            <a:picLocks noChangeAspect="1"/>
          </p:cNvPicPr>
          <p:nvPr/>
        </p:nvPicPr>
        <p:blipFill>
          <a:blip r:embed="rId5"/>
          <a:stretch>
            <a:fillRect/>
          </a:stretch>
        </p:blipFill>
        <p:spPr>
          <a:xfrm>
            <a:off x="7485684" y="4589901"/>
            <a:ext cx="2691966" cy="2136704"/>
          </a:xfrm>
          <a:prstGeom prst="rect">
            <a:avLst/>
          </a:prstGeom>
        </p:spPr>
      </p:pic>
    </p:spTree>
    <p:extLst>
      <p:ext uri="{BB962C8B-B14F-4D97-AF65-F5344CB8AC3E}">
        <p14:creationId xmlns:p14="http://schemas.microsoft.com/office/powerpoint/2010/main" val="2209536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accel="30000" decel="7000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accel="30000" decel="7000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1+#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accel="30000" decel="70000"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accel="30000" decel="7000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1+#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DEEFDB-A26F-CCF8-2A4F-56D5D3D441F0}"/>
              </a:ext>
            </a:extLst>
          </p:cNvPr>
          <p:cNvSpPr>
            <a:spLocks noGrp="1"/>
          </p:cNvSpPr>
          <p:nvPr>
            <p:ph type="title"/>
          </p:nvPr>
        </p:nvSpPr>
        <p:spPr>
          <a:xfrm>
            <a:off x="677334" y="609600"/>
            <a:ext cx="8596668" cy="686765"/>
          </a:xfrm>
        </p:spPr>
        <p:txBody>
          <a:bodyPr>
            <a:normAutofit fontScale="90000"/>
          </a:bodyPr>
          <a:lstStyle/>
          <a:p>
            <a:r>
              <a:rPr lang="en-GB" dirty="0">
                <a:solidFill>
                  <a:schemeClr val="accent2"/>
                </a:solidFill>
              </a:rPr>
              <a:t>And finally….. </a:t>
            </a:r>
            <a:br>
              <a:rPr lang="en-GB" dirty="0"/>
            </a:br>
            <a:br>
              <a:rPr lang="en-GB" dirty="0"/>
            </a:br>
            <a:br>
              <a:rPr lang="en-GB" dirty="0"/>
            </a:br>
            <a:r>
              <a:rPr lang="en-GB" dirty="0"/>
              <a:t>Each child is on their own reading journey!</a:t>
            </a:r>
            <a:br>
              <a:rPr lang="en-GB" dirty="0"/>
            </a:br>
            <a:br>
              <a:rPr lang="en-GB" dirty="0"/>
            </a:br>
            <a:r>
              <a:rPr lang="en-GB" dirty="0"/>
              <a:t>Try not to compare with friends or siblings.</a:t>
            </a:r>
            <a:br>
              <a:rPr lang="en-GB" dirty="0"/>
            </a:br>
            <a:br>
              <a:rPr lang="en-GB" dirty="0"/>
            </a:br>
            <a:r>
              <a:rPr lang="en-GB" dirty="0"/>
              <a:t>We will give targeted support in school if their progress is not at the level typical for their age or if their progress has stalled.</a:t>
            </a:r>
            <a:endParaRPr lang="en-US" dirty="0"/>
          </a:p>
        </p:txBody>
      </p:sp>
    </p:spTree>
    <p:extLst>
      <p:ext uri="{BB962C8B-B14F-4D97-AF65-F5344CB8AC3E}">
        <p14:creationId xmlns:p14="http://schemas.microsoft.com/office/powerpoint/2010/main" val="34028610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070D6-F091-AAA7-A5A0-5205F74E2B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4B1A25E-4189-E499-413C-DF9BE8A6B553}"/>
              </a:ext>
            </a:extLst>
          </p:cNvPr>
          <p:cNvSpPr>
            <a:spLocks noGrp="1"/>
          </p:cNvSpPr>
          <p:nvPr>
            <p:ph type="title"/>
          </p:nvPr>
        </p:nvSpPr>
        <p:spPr/>
        <p:txBody>
          <a:bodyPr>
            <a:normAutofit/>
          </a:bodyPr>
          <a:lstStyle/>
          <a:p>
            <a:pPr algn="ctr"/>
            <a:r>
              <a:rPr lang="en-GB" dirty="0">
                <a:solidFill>
                  <a:schemeClr val="accent2"/>
                </a:solidFill>
              </a:rPr>
              <a:t>Over to You </a:t>
            </a:r>
            <a:br>
              <a:rPr lang="en-GB" dirty="0"/>
            </a:br>
            <a:endParaRPr lang="en-US" dirty="0"/>
          </a:p>
        </p:txBody>
      </p:sp>
      <p:pic>
        <p:nvPicPr>
          <p:cNvPr id="2052" name="Picture 4" descr="12,400+ Book With Question Mark Stock Photos, Pictures ...">
            <a:extLst>
              <a:ext uri="{FF2B5EF4-FFF2-40B4-BE49-F238E27FC236}">
                <a16:creationId xmlns:a16="http://schemas.microsoft.com/office/drawing/2014/main" id="{F666A1A1-1AB5-8410-961A-E68F4F8154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5580" y="1618330"/>
            <a:ext cx="5143500" cy="4713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9608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40DE5-6A5A-4FE8-3687-6A02735E4D5F}"/>
            </a:ext>
          </a:extLst>
        </p:cNvPr>
        <p:cNvGrpSpPr/>
        <p:nvPr/>
      </p:nvGrpSpPr>
      <p:grpSpPr>
        <a:xfrm>
          <a:off x="0" y="0"/>
          <a:ext cx="0" cy="0"/>
          <a:chOff x="0" y="0"/>
          <a:chExt cx="0" cy="0"/>
        </a:xfrm>
      </p:grpSpPr>
      <p:sp>
        <p:nvSpPr>
          <p:cNvPr id="4" name="Title 2">
            <a:extLst>
              <a:ext uri="{FF2B5EF4-FFF2-40B4-BE49-F238E27FC236}">
                <a16:creationId xmlns:a16="http://schemas.microsoft.com/office/drawing/2014/main" id="{C3837B6C-EFC0-BA9F-C065-140621D9016B}"/>
              </a:ext>
            </a:extLst>
          </p:cNvPr>
          <p:cNvSpPr>
            <a:spLocks noGrp="1"/>
          </p:cNvSpPr>
          <p:nvPr>
            <p:ph type="title"/>
          </p:nvPr>
        </p:nvSpPr>
        <p:spPr>
          <a:xfrm>
            <a:off x="941464" y="446075"/>
            <a:ext cx="8220075" cy="879805"/>
          </a:xfrm>
        </p:spPr>
        <p:txBody>
          <a:bodyPr>
            <a:normAutofit fontScale="90000"/>
          </a:bodyPr>
          <a:lstStyle/>
          <a:p>
            <a:pPr algn="ctr"/>
            <a:r>
              <a:rPr lang="en-GB" dirty="0">
                <a:solidFill>
                  <a:schemeClr val="accent2"/>
                </a:solidFill>
                <a:latin typeface="Tuffy" panose="020B0603060100000000" pitchFamily="34" charset="0"/>
                <a:ea typeface="Tuffy" panose="020B0603060100000000" pitchFamily="34" charset="0"/>
              </a:rPr>
              <a:t>Resource pack</a:t>
            </a:r>
            <a:br>
              <a:rPr lang="en-GB" dirty="0">
                <a:solidFill>
                  <a:schemeClr val="accent2"/>
                </a:solidFill>
                <a:latin typeface="Tuffy" panose="020B0603060100000000" pitchFamily="34" charset="0"/>
                <a:ea typeface="Tuffy" panose="020B0603060100000000" pitchFamily="34" charset="0"/>
              </a:rPr>
            </a:br>
            <a:br>
              <a:rPr lang="en-GB" dirty="0">
                <a:solidFill>
                  <a:schemeClr val="accent2"/>
                </a:solidFill>
                <a:latin typeface="Tuffy" panose="020B0603060100000000" pitchFamily="34" charset="0"/>
                <a:ea typeface="Tuffy" panose="020B0603060100000000" pitchFamily="34" charset="0"/>
              </a:rPr>
            </a:br>
            <a:br>
              <a:rPr lang="en-GB" dirty="0">
                <a:solidFill>
                  <a:schemeClr val="accent2"/>
                </a:solidFill>
                <a:latin typeface="Tuffy" panose="020B0603060100000000" pitchFamily="34" charset="0"/>
                <a:ea typeface="Tuffy" panose="020B0603060100000000" pitchFamily="34" charset="0"/>
              </a:rPr>
            </a:br>
            <a:br>
              <a:rPr lang="en-GB" dirty="0">
                <a:solidFill>
                  <a:schemeClr val="accent2"/>
                </a:solidFill>
                <a:latin typeface="Tuffy" panose="020B0603060100000000" pitchFamily="34" charset="0"/>
                <a:ea typeface="Tuffy" panose="020B0603060100000000" pitchFamily="34" charset="0"/>
              </a:rPr>
            </a:br>
            <a:br>
              <a:rPr lang="en-GB" dirty="0">
                <a:solidFill>
                  <a:schemeClr val="accent2"/>
                </a:solidFill>
                <a:latin typeface="Tuffy" panose="020B0603060100000000" pitchFamily="34" charset="0"/>
                <a:ea typeface="Tuffy" panose="020B0603060100000000" pitchFamily="34" charset="0"/>
              </a:rPr>
            </a:br>
            <a:endParaRPr lang="en-GB" dirty="0">
              <a:solidFill>
                <a:schemeClr val="accent2"/>
              </a:solidFill>
              <a:latin typeface="Tuffy" panose="020B0603060100000000" pitchFamily="34" charset="0"/>
              <a:ea typeface="Tuffy" panose="020B0603060100000000" pitchFamily="34" charset="0"/>
            </a:endParaRPr>
          </a:p>
        </p:txBody>
      </p:sp>
      <p:sp>
        <p:nvSpPr>
          <p:cNvPr id="8" name="TextBox 7">
            <a:extLst>
              <a:ext uri="{FF2B5EF4-FFF2-40B4-BE49-F238E27FC236}">
                <a16:creationId xmlns:a16="http://schemas.microsoft.com/office/drawing/2014/main" id="{74C54D0E-1E1D-E45C-4248-5A9950B3C67B}"/>
              </a:ext>
            </a:extLst>
          </p:cNvPr>
          <p:cNvSpPr txBox="1"/>
          <p:nvPr/>
        </p:nvSpPr>
        <p:spPr>
          <a:xfrm>
            <a:off x="6285385" y="758562"/>
            <a:ext cx="184731" cy="369332"/>
          </a:xfrm>
          <a:prstGeom prst="rect">
            <a:avLst/>
          </a:prstGeom>
          <a:noFill/>
        </p:spPr>
        <p:txBody>
          <a:bodyPr wrap="none" rtlCol="0">
            <a:spAutoFit/>
          </a:bodyPr>
          <a:lstStyle/>
          <a:p>
            <a:endParaRPr lang="en-US" dirty="0"/>
          </a:p>
        </p:txBody>
      </p:sp>
      <p:sp>
        <p:nvSpPr>
          <p:cNvPr id="2" name="TextBox 1">
            <a:extLst>
              <a:ext uri="{FF2B5EF4-FFF2-40B4-BE49-F238E27FC236}">
                <a16:creationId xmlns:a16="http://schemas.microsoft.com/office/drawing/2014/main" id="{BB55E16A-3403-3141-7A7C-7A1466C33EB3}"/>
              </a:ext>
            </a:extLst>
          </p:cNvPr>
          <p:cNvSpPr txBox="1"/>
          <p:nvPr/>
        </p:nvSpPr>
        <p:spPr>
          <a:xfrm>
            <a:off x="1099594" y="1946800"/>
            <a:ext cx="8220075" cy="2246769"/>
          </a:xfrm>
          <a:prstGeom prst="rect">
            <a:avLst/>
          </a:prstGeom>
          <a:noFill/>
        </p:spPr>
        <p:txBody>
          <a:bodyPr wrap="square" rtlCol="0">
            <a:spAutoFit/>
          </a:bodyPr>
          <a:lstStyle/>
          <a:p>
            <a:pPr marL="285750" indent="-285750">
              <a:buFont typeface="Wingdings" pitchFamily="2" charset="2"/>
              <a:buChar char="Ø"/>
            </a:pPr>
            <a:r>
              <a:rPr lang="en-US" sz="2800" dirty="0">
                <a:solidFill>
                  <a:schemeClr val="accent1"/>
                </a:solidFill>
              </a:rPr>
              <a:t>20 things to do before reading</a:t>
            </a:r>
          </a:p>
          <a:p>
            <a:pPr marL="285750" indent="-285750">
              <a:buFont typeface="Wingdings" pitchFamily="2" charset="2"/>
              <a:buChar char="Ø"/>
            </a:pPr>
            <a:r>
              <a:rPr lang="en-US" sz="2800" dirty="0">
                <a:solidFill>
                  <a:schemeClr val="accent1"/>
                </a:solidFill>
              </a:rPr>
              <a:t>Parent hand out  </a:t>
            </a:r>
          </a:p>
          <a:p>
            <a:pPr marL="285750" indent="-285750">
              <a:buFont typeface="Wingdings" pitchFamily="2" charset="2"/>
              <a:buChar char="Ø"/>
            </a:pPr>
            <a:r>
              <a:rPr lang="en-US" sz="2800" dirty="0">
                <a:solidFill>
                  <a:schemeClr val="accent1"/>
                </a:solidFill>
              </a:rPr>
              <a:t>Recommended reading list</a:t>
            </a:r>
          </a:p>
          <a:p>
            <a:pPr marL="285750" indent="-285750">
              <a:buFont typeface="Wingdings" pitchFamily="2" charset="2"/>
              <a:buChar char="Ø"/>
            </a:pPr>
            <a:r>
              <a:rPr lang="en-US" sz="2800" dirty="0">
                <a:solidFill>
                  <a:schemeClr val="accent1"/>
                </a:solidFill>
              </a:rPr>
              <a:t>Phonics sound mat</a:t>
            </a:r>
          </a:p>
          <a:p>
            <a:pPr marL="285750" indent="-285750">
              <a:buFont typeface="Wingdings" pitchFamily="2" charset="2"/>
              <a:buChar char="Ø"/>
            </a:pPr>
            <a:r>
              <a:rPr lang="en-US" sz="2800" dirty="0">
                <a:solidFill>
                  <a:schemeClr val="accent1"/>
                </a:solidFill>
              </a:rPr>
              <a:t>Set 1 of helpful words</a:t>
            </a:r>
          </a:p>
        </p:txBody>
      </p:sp>
    </p:spTree>
    <p:extLst>
      <p:ext uri="{BB962C8B-B14F-4D97-AF65-F5344CB8AC3E}">
        <p14:creationId xmlns:p14="http://schemas.microsoft.com/office/powerpoint/2010/main" val="37994829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{8CDC4B86-F6BF-6E4A-839F-EAB840DFAB91}tf10001060_mac</Template>
  <TotalTime>264</TotalTime>
  <Words>1021</Words>
  <Application>Microsoft Macintosh PowerPoint</Application>
  <PresentationFormat>Widescreen</PresentationFormat>
  <Paragraphs>74</Paragraphs>
  <Slides>17</Slides>
  <Notes>0</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Trebuchet MS</vt:lpstr>
      <vt:lpstr>Tuffy</vt:lpstr>
      <vt:lpstr>Wingdings</vt:lpstr>
      <vt:lpstr>Wingdings 3</vt:lpstr>
      <vt:lpstr>Facet</vt:lpstr>
      <vt:lpstr>“It is not enough to simply teach pupils to read; we have to give them something worth reading.  Something that will stretch their imaginations.  Something that will help them make sense of their own lives and encourage them to reach out toward people whose lives are quite different from their own.”  – Katherine Paterson   </vt:lpstr>
      <vt:lpstr>Reading in EYFS- Parent workshop 25.9.25</vt:lpstr>
      <vt:lpstr>What we will cover today:  The importance of reading   How we teach reading at Whitecote  What phonics is</vt:lpstr>
      <vt:lpstr>The importance of reading </vt:lpstr>
      <vt:lpstr>PowerPoint Presentation</vt:lpstr>
      <vt:lpstr>Along side this children need to also develop   </vt:lpstr>
      <vt:lpstr>To meet the GLD for comprehension </vt:lpstr>
      <vt:lpstr>PowerPoint Presentation</vt:lpstr>
      <vt:lpstr>PowerPoint Presentation</vt:lpstr>
      <vt:lpstr>A language-rich environment</vt:lpstr>
      <vt:lpstr>What is Phonics? </vt:lpstr>
      <vt:lpstr>PowerPoint Presentation</vt:lpstr>
      <vt:lpstr>Reading Every Day</vt:lpstr>
      <vt:lpstr>Reading for Understanding</vt:lpstr>
      <vt:lpstr>And finally…..    Each child is on their own reading journey!  Try not to compare with friends or siblings.  We will give targeted support in school if their progress is not at the level typical for their age or if their progress has stalled.</vt:lpstr>
      <vt:lpstr>Over to You  </vt:lpstr>
      <vt:lpstr>Resource pack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and phonics in year 1</dc:title>
  <dc:creator>Penny Hancock</dc:creator>
  <cp:lastModifiedBy>Penny Hancock</cp:lastModifiedBy>
  <cp:revision>18</cp:revision>
  <dcterms:created xsi:type="dcterms:W3CDTF">2024-04-23T11:45:30Z</dcterms:created>
  <dcterms:modified xsi:type="dcterms:W3CDTF">2025-09-25T17:35:54Z</dcterms:modified>
</cp:coreProperties>
</file>